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microsoft.com/office/2020/02/relationships/classificationlabels" Target="docMetadata/LabelInfo.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handoutMasterIdLst>
    <p:handoutMasterId r:id="rId27"/>
  </p:handoutMasterIdLst>
  <p:sldIdLst>
    <p:sldId id="256" r:id="rId2"/>
    <p:sldId id="276" r:id="rId3"/>
    <p:sldId id="274" r:id="rId4"/>
    <p:sldId id="278" r:id="rId5"/>
    <p:sldId id="279" r:id="rId6"/>
    <p:sldId id="280" r:id="rId7"/>
    <p:sldId id="281" r:id="rId8"/>
    <p:sldId id="282" r:id="rId9"/>
    <p:sldId id="284" r:id="rId10"/>
    <p:sldId id="285" r:id="rId11"/>
    <p:sldId id="286" r:id="rId12"/>
    <p:sldId id="287" r:id="rId13"/>
    <p:sldId id="288" r:id="rId14"/>
    <p:sldId id="289" r:id="rId15"/>
    <p:sldId id="290" r:id="rId16"/>
    <p:sldId id="296" r:id="rId17"/>
    <p:sldId id="291" r:id="rId18"/>
    <p:sldId id="292" r:id="rId19"/>
    <p:sldId id="293" r:id="rId20"/>
    <p:sldId id="294" r:id="rId21"/>
    <p:sldId id="295" r:id="rId22"/>
    <p:sldId id="298" r:id="rId23"/>
    <p:sldId id="297" r:id="rId24"/>
    <p:sldId id="27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4A5EE6"/>
    <a:srgbClr val="132BDC"/>
    <a:srgbClr val="DCE0FC"/>
    <a:srgbClr val="FDF200"/>
    <a:srgbClr val="80FBE5"/>
    <a:srgbClr val="3CF3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6"/>
  </p:normalViewPr>
  <p:slideViewPr>
    <p:cSldViewPr snapToGrid="0">
      <p:cViewPr varScale="1">
        <p:scale>
          <a:sx n="81" d="100"/>
          <a:sy n="81" d="100"/>
        </p:scale>
        <p:origin x="91" y="230"/>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notesMaster" Target="notesMasters/notesMaster1.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microsoft.com/office/2018/10/relationships/authors" Target="author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commentAuthors" Target="commentAuthors.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theme" Target="theme/theme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handoutMaster" Target="handoutMasters/handoutMaster1.xml" /><Relationship Id="rId30" Type="http://schemas.openxmlformats.org/officeDocument/2006/relationships/viewProps" Target="viewProps.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11/8/2023</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11/8/2023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3</a:t>
            </a:fld>
            <a:endParaRPr lang="en-US" dirty="0"/>
          </a:p>
        </p:txBody>
      </p:sp>
    </p:spTree>
    <p:extLst>
      <p:ext uri="{BB962C8B-B14F-4D97-AF65-F5344CB8AC3E}">
        <p14:creationId xmlns:p14="http://schemas.microsoft.com/office/powerpoint/2010/main" val="3257358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24</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 /><Relationship Id="rId2" Type="http://schemas.openxmlformats.org/officeDocument/2006/relationships/image" Target="../media/image5.pn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3" Type="http://schemas.microsoft.com/office/2007/relationships/hdphoto" Target="../media/hdphoto2.wdp"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3" Type="http://schemas.microsoft.com/office/2007/relationships/hdphoto" Target="../media/hdphoto3.wdp" /><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3" Type="http://schemas.microsoft.com/office/2007/relationships/hdphoto" Target="../media/hdphoto4.wdp" /><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theme" Target="../theme/theme1.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5.xml" /></Relationships>
</file>

<file path=ppt/slides/_rels/slide11.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5.xml" /></Relationships>
</file>

<file path=ppt/slides/_rels/slide12.xml.rels><?xml version="1.0" encoding="UTF-8" standalone="yes"?>
<Relationships xmlns="http://schemas.openxmlformats.org/package/2006/relationships"><Relationship Id="rId2" Type="http://schemas.openxmlformats.org/officeDocument/2006/relationships/image" Target="../media/image12.png" /><Relationship Id="rId1" Type="http://schemas.openxmlformats.org/officeDocument/2006/relationships/slideLayout" Target="../slideLayouts/slideLayout5.xml" /></Relationships>
</file>

<file path=ppt/slides/_rels/slide13.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5.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2.xml.rels><?xml version="1.0" encoding="UTF-8" standalone="yes"?>
<Relationships xmlns="http://schemas.openxmlformats.org/package/2006/relationships"><Relationship Id="rId3" Type="http://schemas.microsoft.com/office/2007/relationships/hdphoto" Target="../media/hdphoto6.wdp" /><Relationship Id="rId2" Type="http://schemas.openxmlformats.org/officeDocument/2006/relationships/image" Target="../media/image6.png" /><Relationship Id="rId1" Type="http://schemas.openxmlformats.org/officeDocument/2006/relationships/slideLayout" Target="../slideLayouts/slideLayout3.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22.xml.rels><?xml version="1.0" encoding="UTF-8" standalone="yes"?>
<Relationships xmlns="http://schemas.openxmlformats.org/package/2006/relationships"><Relationship Id="rId3" Type="http://schemas.openxmlformats.org/officeDocument/2006/relationships/image" Target="../media/image15.jpeg" /><Relationship Id="rId2" Type="http://schemas.openxmlformats.org/officeDocument/2006/relationships/image" Target="../media/image14.jpeg" /><Relationship Id="rId1" Type="http://schemas.openxmlformats.org/officeDocument/2006/relationships/slideLayout" Target="../slideLayouts/slideLayout5.xml" /><Relationship Id="rId4" Type="http://schemas.openxmlformats.org/officeDocument/2006/relationships/image" Target="../media/image16.jpeg"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14.xml" /></Relationships>
</file>

<file path=ppt/slides/_rels/slide3.xml.rels><?xml version="1.0" encoding="UTF-8" standalone="yes"?>
<Relationships xmlns="http://schemas.openxmlformats.org/package/2006/relationships"><Relationship Id="rId3" Type="http://schemas.openxmlformats.org/officeDocument/2006/relationships/image" Target="../media/image7.jpeg" /><Relationship Id="rId2" Type="http://schemas.openxmlformats.org/officeDocument/2006/relationships/notesSlide" Target="../notesSlides/notesSlide1.xml" /><Relationship Id="rId1" Type="http://schemas.openxmlformats.org/officeDocument/2006/relationships/slideLayout" Target="../slideLayouts/slideLayout13.xml" /></Relationships>
</file>

<file path=ppt/slides/_rels/slide4.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5.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a:xfrm>
            <a:off x="816768" y="1373669"/>
            <a:ext cx="6913966" cy="3427502"/>
          </a:xfrm>
        </p:spPr>
        <p:txBody>
          <a:bodyPr/>
          <a:lstStyle/>
          <a:p>
            <a:r>
              <a:rPr lang="en-US" sz="4400" dirty="0"/>
              <a:t>AIRLINE BOOKING SYSTEM</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a:xfrm>
            <a:off x="816768" y="2509095"/>
            <a:ext cx="7414940" cy="578325"/>
          </a:xfrm>
        </p:spPr>
        <p:txBody>
          <a:bodyPr/>
          <a:lstStyle/>
          <a:p>
            <a:r>
              <a:rPr lang="en-US" sz="1800" dirty="0"/>
              <a:t>USING DATA STRUCTURE AND ALGORITHM</a:t>
            </a:r>
          </a:p>
        </p:txBody>
      </p:sp>
      <p:sp>
        <p:nvSpPr>
          <p:cNvPr id="2" name="TextBox 1">
            <a:extLst>
              <a:ext uri="{FF2B5EF4-FFF2-40B4-BE49-F238E27FC236}">
                <a16:creationId xmlns:a16="http://schemas.microsoft.com/office/drawing/2014/main" id="{96A4BA92-FD1A-3F18-E781-0C81EA7D978D}"/>
              </a:ext>
            </a:extLst>
          </p:cNvPr>
          <p:cNvSpPr txBox="1"/>
          <p:nvPr/>
        </p:nvSpPr>
        <p:spPr>
          <a:xfrm>
            <a:off x="816768" y="5057882"/>
            <a:ext cx="6983441" cy="1200329"/>
          </a:xfrm>
          <a:prstGeom prst="rect">
            <a:avLst/>
          </a:prstGeom>
          <a:noFill/>
        </p:spPr>
        <p:txBody>
          <a:bodyPr wrap="square" rtlCol="0">
            <a:spAutoFit/>
          </a:bodyPr>
          <a:lstStyle/>
          <a:p>
            <a:pPr algn="l"/>
            <a:r>
              <a:rPr lang="en-IN" b="1" dirty="0"/>
              <a:t>BY: </a:t>
            </a:r>
          </a:p>
          <a:p>
            <a:pPr algn="l"/>
            <a:r>
              <a:rPr lang="en-IN" b="1" dirty="0"/>
              <a:t>     JAYADEEP – RA2211042010005</a:t>
            </a:r>
          </a:p>
          <a:p>
            <a:pPr algn="l"/>
            <a:r>
              <a:rPr lang="en-IN" b="1" dirty="0"/>
              <a:t>     YESHWIN – RA2211042010009</a:t>
            </a:r>
          </a:p>
          <a:p>
            <a:pPr algn="l"/>
            <a:r>
              <a:rPr lang="en-IN" b="1" dirty="0"/>
              <a:t>     YESHWANTH RAGHAVENDAR – RA2211042010017</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67E72-FC7E-6AC1-6892-6AD88FEDB68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AFF8023-789D-F360-733E-9C2BBB47ED4C}"/>
              </a:ext>
            </a:extLst>
          </p:cNvPr>
          <p:cNvSpPr>
            <a:spLocks noGrp="1"/>
          </p:cNvSpPr>
          <p:nvPr>
            <p:ph sz="half" idx="2"/>
          </p:nvPr>
        </p:nvSpPr>
        <p:spPr/>
        <p:txBody>
          <a:bodyPr/>
          <a:lstStyle/>
          <a:p>
            <a:endParaRPr lang="en-IN"/>
          </a:p>
        </p:txBody>
      </p:sp>
      <p:sp>
        <p:nvSpPr>
          <p:cNvPr id="4" name="Footer Placeholder 3">
            <a:extLst>
              <a:ext uri="{FF2B5EF4-FFF2-40B4-BE49-F238E27FC236}">
                <a16:creationId xmlns:a16="http://schemas.microsoft.com/office/drawing/2014/main" id="{B7231B31-63DD-76E6-5125-16F6CBCDDE9B}"/>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5E89649-02EA-8617-D7A4-CE592C141FD2}"/>
              </a:ext>
            </a:extLst>
          </p:cNvPr>
          <p:cNvSpPr>
            <a:spLocks noGrp="1"/>
          </p:cNvSpPr>
          <p:nvPr>
            <p:ph type="sldNum" sz="quarter" idx="11"/>
          </p:nvPr>
        </p:nvSpPr>
        <p:spPr/>
        <p:txBody>
          <a:bodyPr/>
          <a:lstStyle/>
          <a:p>
            <a:fld id="{09A01C0A-2BB6-49E7-91A3-DCB9F9F59583}" type="slidenum">
              <a:rPr lang="en-US" smtClean="0"/>
              <a:pPr/>
              <a:t>10</a:t>
            </a:fld>
            <a:endParaRPr lang="en-US" dirty="0"/>
          </a:p>
        </p:txBody>
      </p:sp>
      <p:pic>
        <p:nvPicPr>
          <p:cNvPr id="6" name="Picture 5">
            <a:extLst>
              <a:ext uri="{FF2B5EF4-FFF2-40B4-BE49-F238E27FC236}">
                <a16:creationId xmlns:a16="http://schemas.microsoft.com/office/drawing/2014/main" id="{342FE029-F344-7E53-0AA6-A1AD2BCD37E5}"/>
              </a:ext>
            </a:extLst>
          </p:cNvPr>
          <p:cNvPicPr>
            <a:picLocks noChangeAspect="1"/>
          </p:cNvPicPr>
          <p:nvPr/>
        </p:nvPicPr>
        <p:blipFill>
          <a:blip r:embed="rId2"/>
          <a:stretch>
            <a:fillRect/>
          </a:stretch>
        </p:blipFill>
        <p:spPr>
          <a:xfrm>
            <a:off x="0" y="5391"/>
            <a:ext cx="12192000" cy="6901056"/>
          </a:xfrm>
          <a:prstGeom prst="rect">
            <a:avLst/>
          </a:prstGeom>
        </p:spPr>
      </p:pic>
    </p:spTree>
    <p:extLst>
      <p:ext uri="{BB962C8B-B14F-4D97-AF65-F5344CB8AC3E}">
        <p14:creationId xmlns:p14="http://schemas.microsoft.com/office/powerpoint/2010/main" val="10078807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80014-6245-2110-43EF-EF63773E1F47}"/>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E789D790-0911-54E8-D781-9700AF2D55A6}"/>
              </a:ext>
            </a:extLst>
          </p:cNvPr>
          <p:cNvPicPr>
            <a:picLocks noGrp="1" noChangeAspect="1"/>
          </p:cNvPicPr>
          <p:nvPr>
            <p:ph sz="half" idx="2"/>
          </p:nvPr>
        </p:nvPicPr>
        <p:blipFill>
          <a:blip r:embed="rId2"/>
          <a:stretch>
            <a:fillRect/>
          </a:stretch>
        </p:blipFill>
        <p:spPr>
          <a:xfrm>
            <a:off x="0" y="0"/>
            <a:ext cx="12192000" cy="6858000"/>
          </a:xfrm>
        </p:spPr>
      </p:pic>
      <p:sp>
        <p:nvSpPr>
          <p:cNvPr id="4" name="Footer Placeholder 3">
            <a:extLst>
              <a:ext uri="{FF2B5EF4-FFF2-40B4-BE49-F238E27FC236}">
                <a16:creationId xmlns:a16="http://schemas.microsoft.com/office/drawing/2014/main" id="{040E8374-5EE1-FF31-4BC2-D949E917030D}"/>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EE303FC2-7FA4-755D-C83B-98CB993666FE}"/>
              </a:ext>
            </a:extLst>
          </p:cNvPr>
          <p:cNvSpPr>
            <a:spLocks noGrp="1"/>
          </p:cNvSpPr>
          <p:nvPr>
            <p:ph type="sldNum" sz="quarter" idx="11"/>
          </p:nvPr>
        </p:nvSpPr>
        <p:spPr/>
        <p:txBody>
          <a:bodyPr/>
          <a:lstStyle/>
          <a:p>
            <a:fld id="{09A01C0A-2BB6-49E7-91A3-DCB9F9F59583}" type="slidenum">
              <a:rPr lang="en-US" smtClean="0"/>
              <a:pPr/>
              <a:t>11</a:t>
            </a:fld>
            <a:endParaRPr lang="en-US" dirty="0"/>
          </a:p>
        </p:txBody>
      </p:sp>
    </p:spTree>
    <p:extLst>
      <p:ext uri="{BB962C8B-B14F-4D97-AF65-F5344CB8AC3E}">
        <p14:creationId xmlns:p14="http://schemas.microsoft.com/office/powerpoint/2010/main" val="3851698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B159C-2A14-8699-899C-8B357FE5515C}"/>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4E097094-8210-1DBB-660A-F25EA2B50AE6}"/>
              </a:ext>
            </a:extLst>
          </p:cNvPr>
          <p:cNvPicPr>
            <a:picLocks noGrp="1" noChangeAspect="1"/>
          </p:cNvPicPr>
          <p:nvPr>
            <p:ph sz="half" idx="2"/>
          </p:nvPr>
        </p:nvPicPr>
        <p:blipFill>
          <a:blip r:embed="rId2"/>
          <a:stretch>
            <a:fillRect/>
          </a:stretch>
        </p:blipFill>
        <p:spPr>
          <a:xfrm>
            <a:off x="0" y="0"/>
            <a:ext cx="12192000" cy="6858000"/>
          </a:xfrm>
        </p:spPr>
      </p:pic>
      <p:sp>
        <p:nvSpPr>
          <p:cNvPr id="4" name="Footer Placeholder 3">
            <a:extLst>
              <a:ext uri="{FF2B5EF4-FFF2-40B4-BE49-F238E27FC236}">
                <a16:creationId xmlns:a16="http://schemas.microsoft.com/office/drawing/2014/main" id="{24D9F9AB-A87F-F934-9310-624BE5EAB24A}"/>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FD4C09A-C994-0331-0A26-CCBEE4AC5F85}"/>
              </a:ext>
            </a:extLst>
          </p:cNvPr>
          <p:cNvSpPr>
            <a:spLocks noGrp="1"/>
          </p:cNvSpPr>
          <p:nvPr>
            <p:ph type="sldNum" sz="quarter" idx="11"/>
          </p:nvPr>
        </p:nvSpPr>
        <p:spPr/>
        <p:txBody>
          <a:bodyPr/>
          <a:lstStyle/>
          <a:p>
            <a:fld id="{09A01C0A-2BB6-49E7-91A3-DCB9F9F59583}" type="slidenum">
              <a:rPr lang="en-US" smtClean="0"/>
              <a:pPr/>
              <a:t>12</a:t>
            </a:fld>
            <a:endParaRPr lang="en-US" dirty="0"/>
          </a:p>
        </p:txBody>
      </p:sp>
    </p:spTree>
    <p:extLst>
      <p:ext uri="{BB962C8B-B14F-4D97-AF65-F5344CB8AC3E}">
        <p14:creationId xmlns:p14="http://schemas.microsoft.com/office/powerpoint/2010/main" val="3808509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6EF1A-4D5B-435F-037D-2DEFD6269148}"/>
              </a:ext>
            </a:extLst>
          </p:cNvPr>
          <p:cNvSpPr>
            <a:spLocks noGrp="1"/>
          </p:cNvSpPr>
          <p:nvPr>
            <p:ph type="title"/>
          </p:nvPr>
        </p:nvSpPr>
        <p:spPr/>
        <p:txBody>
          <a:bodyPr/>
          <a:lstStyle/>
          <a:p>
            <a:endParaRPr lang="en-IN"/>
          </a:p>
        </p:txBody>
      </p:sp>
      <p:pic>
        <p:nvPicPr>
          <p:cNvPr id="7" name="Content Placeholder 6">
            <a:extLst>
              <a:ext uri="{FF2B5EF4-FFF2-40B4-BE49-F238E27FC236}">
                <a16:creationId xmlns:a16="http://schemas.microsoft.com/office/drawing/2014/main" id="{0B474CF2-B945-F196-DE61-691D855E33E7}"/>
              </a:ext>
            </a:extLst>
          </p:cNvPr>
          <p:cNvPicPr>
            <a:picLocks noGrp="1" noChangeAspect="1"/>
          </p:cNvPicPr>
          <p:nvPr>
            <p:ph sz="half" idx="2"/>
          </p:nvPr>
        </p:nvPicPr>
        <p:blipFill>
          <a:blip r:embed="rId2"/>
          <a:stretch>
            <a:fillRect/>
          </a:stretch>
        </p:blipFill>
        <p:spPr>
          <a:xfrm>
            <a:off x="0" y="0"/>
            <a:ext cx="12192000" cy="6858000"/>
          </a:xfrm>
        </p:spPr>
      </p:pic>
      <p:sp>
        <p:nvSpPr>
          <p:cNvPr id="4" name="Footer Placeholder 3">
            <a:extLst>
              <a:ext uri="{FF2B5EF4-FFF2-40B4-BE49-F238E27FC236}">
                <a16:creationId xmlns:a16="http://schemas.microsoft.com/office/drawing/2014/main" id="{DB554636-09C1-3DCF-94CA-745005D34ACF}"/>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83A7D3A2-A726-8BE1-D841-D75740C10440}"/>
              </a:ext>
            </a:extLst>
          </p:cNvPr>
          <p:cNvSpPr>
            <a:spLocks noGrp="1"/>
          </p:cNvSpPr>
          <p:nvPr>
            <p:ph type="sldNum" sz="quarter" idx="11"/>
          </p:nvPr>
        </p:nvSpPr>
        <p:spPr/>
        <p:txBody>
          <a:bodyPr/>
          <a:lstStyle/>
          <a:p>
            <a:fld id="{09A01C0A-2BB6-49E7-91A3-DCB9F9F59583}" type="slidenum">
              <a:rPr lang="en-US" smtClean="0"/>
              <a:pPr/>
              <a:t>13</a:t>
            </a:fld>
            <a:endParaRPr lang="en-US" dirty="0"/>
          </a:p>
        </p:txBody>
      </p:sp>
    </p:spTree>
    <p:extLst>
      <p:ext uri="{BB962C8B-B14F-4D97-AF65-F5344CB8AC3E}">
        <p14:creationId xmlns:p14="http://schemas.microsoft.com/office/powerpoint/2010/main" val="29645638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54FB5-B3FF-F7CF-9546-AE6C86C7D338}"/>
              </a:ext>
            </a:extLst>
          </p:cNvPr>
          <p:cNvSpPr>
            <a:spLocks noGrp="1"/>
          </p:cNvSpPr>
          <p:nvPr>
            <p:ph type="title"/>
          </p:nvPr>
        </p:nvSpPr>
        <p:spPr>
          <a:xfrm>
            <a:off x="878448" y="546363"/>
            <a:ext cx="10122632" cy="652054"/>
          </a:xfrm>
        </p:spPr>
        <p:txBody>
          <a:bodyPr/>
          <a:lstStyle/>
          <a:p>
            <a:r>
              <a:rPr lang="en-IN" dirty="0"/>
              <a:t>CODE BREAKDOWN</a:t>
            </a:r>
          </a:p>
        </p:txBody>
      </p:sp>
      <p:sp>
        <p:nvSpPr>
          <p:cNvPr id="4" name="Footer Placeholder 3">
            <a:extLst>
              <a:ext uri="{FF2B5EF4-FFF2-40B4-BE49-F238E27FC236}">
                <a16:creationId xmlns:a16="http://schemas.microsoft.com/office/drawing/2014/main" id="{52361375-D45B-C961-5DAA-1F546769BB56}"/>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78071C37-2F0C-9BCB-F627-6DD37C668D7E}"/>
              </a:ext>
            </a:extLst>
          </p:cNvPr>
          <p:cNvSpPr>
            <a:spLocks noGrp="1"/>
          </p:cNvSpPr>
          <p:nvPr>
            <p:ph type="sldNum" sz="quarter" idx="11"/>
          </p:nvPr>
        </p:nvSpPr>
        <p:spPr/>
        <p:txBody>
          <a:bodyPr/>
          <a:lstStyle/>
          <a:p>
            <a:fld id="{09A01C0A-2BB6-49E7-91A3-DCB9F9F59583}" type="slidenum">
              <a:rPr lang="en-US" smtClean="0"/>
              <a:pPr/>
              <a:t>14</a:t>
            </a:fld>
            <a:endParaRPr lang="en-US" dirty="0"/>
          </a:p>
        </p:txBody>
      </p:sp>
      <p:sp>
        <p:nvSpPr>
          <p:cNvPr id="6" name="Rectangle 1">
            <a:extLst>
              <a:ext uri="{FF2B5EF4-FFF2-40B4-BE49-F238E27FC236}">
                <a16:creationId xmlns:a16="http://schemas.microsoft.com/office/drawing/2014/main" id="{D6BE4808-4CD9-0698-42FE-7DE9DE6E16DD}"/>
              </a:ext>
            </a:extLst>
          </p:cNvPr>
          <p:cNvSpPr txBox="1">
            <a:spLocks noChangeArrowheads="1"/>
          </p:cNvSpPr>
          <p:nvPr/>
        </p:nvSpPr>
        <p:spPr bwMode="auto">
          <a:xfrm>
            <a:off x="152400" y="904980"/>
            <a:ext cx="11655552" cy="58785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2696" tIns="0" rIns="12696" bIns="0" numCol="1" anchor="ctr" anchorCtr="0" compatLnSpc="1">
            <a:prstTxWarp prst="textNoShape">
              <a:avLst/>
            </a:prstTxWarp>
            <a:spAutoFit/>
          </a:bodyPr>
          <a:lstStyle>
            <a:lvl1pPr marL="0" indent="0" algn="l" defTabSz="914400" rtl="0" eaLnBrk="0" fontAlgn="base" latinLnBrk="0" hangingPunct="0">
              <a:lnSpc>
                <a:spcPct val="150000"/>
              </a:lnSpc>
              <a:spcBef>
                <a:spcPct val="0"/>
              </a:spcBef>
              <a:spcAft>
                <a:spcPct val="0"/>
              </a:spcAft>
              <a:buFontTx/>
              <a:buNone/>
              <a:defRPr sz="2400" b="0" i="0" kern="1200">
                <a:solidFill>
                  <a:schemeClr val="tx1"/>
                </a:solidFill>
                <a:latin typeface="Arial" panose="020B0604020202020204" pitchFamily="34" charset="0"/>
                <a:ea typeface="+mn-ea"/>
                <a:cs typeface="+mn-cs"/>
              </a:defRPr>
            </a:lvl1pPr>
            <a:lvl2pPr marL="457200" indent="0" algn="l" defTabSz="914400" rtl="0" eaLnBrk="0" fontAlgn="base" latinLnBrk="0" hangingPunct="0">
              <a:lnSpc>
                <a:spcPct val="150000"/>
              </a:lnSpc>
              <a:spcBef>
                <a:spcPct val="0"/>
              </a:spcBef>
              <a:spcAft>
                <a:spcPct val="0"/>
              </a:spcAft>
              <a:buFontTx/>
              <a:buNone/>
              <a:defRPr sz="2200" b="0" i="0" kern="1200">
                <a:solidFill>
                  <a:schemeClr val="tx1"/>
                </a:solidFill>
                <a:latin typeface="Arial" panose="020B0604020202020204" pitchFamily="34" charset="0"/>
                <a:ea typeface="+mn-ea"/>
                <a:cs typeface="+mn-cs"/>
              </a:defRPr>
            </a:lvl2pPr>
            <a:lvl3pPr marL="914400" indent="0" algn="l" defTabSz="914400" rtl="0" eaLnBrk="0" fontAlgn="base" latinLnBrk="0" hangingPunct="0">
              <a:lnSpc>
                <a:spcPct val="150000"/>
              </a:lnSpc>
              <a:spcBef>
                <a:spcPct val="0"/>
              </a:spcBef>
              <a:spcAft>
                <a:spcPct val="0"/>
              </a:spcAft>
              <a:buFontTx/>
              <a:buNone/>
              <a:defRPr sz="2000" b="0" i="0" kern="1200">
                <a:solidFill>
                  <a:schemeClr val="tx1"/>
                </a:solidFill>
                <a:latin typeface="Arial" panose="020B0604020202020204" pitchFamily="34" charset="0"/>
                <a:ea typeface="+mn-ea"/>
                <a:cs typeface="+mn-cs"/>
              </a:defRPr>
            </a:lvl3pPr>
            <a:lvl4pPr marL="1371600" indent="0" algn="l" defTabSz="914400" rtl="0" eaLnBrk="0" fontAlgn="base" latinLnBrk="0" hangingPunct="0">
              <a:lnSpc>
                <a:spcPct val="150000"/>
              </a:lnSpc>
              <a:spcBef>
                <a:spcPct val="0"/>
              </a:spcBef>
              <a:spcAft>
                <a:spcPct val="0"/>
              </a:spcAft>
              <a:buFontTx/>
              <a:buNone/>
              <a:defRPr sz="1800" b="0" i="0" kern="1200">
                <a:solidFill>
                  <a:schemeClr val="tx1"/>
                </a:solidFill>
                <a:latin typeface="Arial" panose="020B0604020202020204" pitchFamily="34" charset="0"/>
                <a:ea typeface="+mn-ea"/>
                <a:cs typeface="+mn-cs"/>
              </a:defRPr>
            </a:lvl4pPr>
            <a:lvl5pPr marL="1828800" indent="0" algn="l" defTabSz="914400" rtl="0" eaLnBrk="0" fontAlgn="base" latinLnBrk="0" hangingPunct="0">
              <a:lnSpc>
                <a:spcPct val="150000"/>
              </a:lnSpc>
              <a:spcBef>
                <a:spcPct val="0"/>
              </a:spcBef>
              <a:spcAft>
                <a:spcPct val="0"/>
              </a:spcAft>
              <a:buFontTx/>
              <a:buNone/>
              <a:defRPr sz="1800" b="0" i="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a:lnSpc>
                <a:spcPct val="100000"/>
              </a:lnSpc>
            </a:pPr>
            <a:endParaRPr lang="en-US" altLang="en-US" sz="2800" dirty="0">
              <a:solidFill>
                <a:schemeClr val="tx1">
                  <a:lumMod val="85000"/>
                </a:schemeClr>
              </a:solidFill>
            </a:endParaRPr>
          </a:p>
          <a:p>
            <a:pPr>
              <a:lnSpc>
                <a:spcPct val="100000"/>
              </a:lnSpc>
              <a:buFontTx/>
              <a:buAutoNum type="arabicPeriod"/>
            </a:pPr>
            <a:r>
              <a:rPr lang="en-US" altLang="en-US" dirty="0">
                <a:solidFill>
                  <a:schemeClr val="tx1">
                    <a:lumMod val="85000"/>
                  </a:schemeClr>
                </a:solidFill>
                <a:latin typeface="-apple-system"/>
              </a:rPr>
              <a:t>MAIN: </a:t>
            </a:r>
          </a:p>
          <a:p>
            <a:pPr>
              <a:lnSpc>
                <a:spcPct val="100000"/>
              </a:lnSpc>
            </a:pPr>
            <a:r>
              <a:rPr lang="en-US" altLang="en-US" dirty="0">
                <a:solidFill>
                  <a:schemeClr val="tx1">
                    <a:lumMod val="85000"/>
                  </a:schemeClr>
                </a:solidFill>
                <a:latin typeface="-apple-system"/>
              </a:rPr>
              <a:t>	This is the main function where the program starts. It initializes the linked list and enters a loop where it displays a menu to the user and asks for their choice. Depending on the user’s choice, it calls the appropriate function.</a:t>
            </a:r>
          </a:p>
          <a:p>
            <a:pPr>
              <a:lnSpc>
                <a:spcPct val="100000"/>
              </a:lnSpc>
            </a:pPr>
            <a:endParaRPr lang="en-US" altLang="en-US" dirty="0">
              <a:solidFill>
                <a:schemeClr val="tx1">
                  <a:lumMod val="85000"/>
                </a:schemeClr>
              </a:solidFill>
              <a:latin typeface="-apple-system"/>
            </a:endParaRPr>
          </a:p>
          <a:p>
            <a:pPr>
              <a:lnSpc>
                <a:spcPct val="100000"/>
              </a:lnSpc>
              <a:buFontTx/>
              <a:buAutoNum type="arabicPeriod" startAt="2"/>
            </a:pPr>
            <a:r>
              <a:rPr lang="en-US" altLang="en-US" sz="1800" dirty="0">
                <a:solidFill>
                  <a:schemeClr val="tx1">
                    <a:lumMod val="85000"/>
                  </a:schemeClr>
                </a:solidFill>
                <a:latin typeface="-apple-system"/>
              </a:rPr>
              <a:t>RESERVE:</a:t>
            </a:r>
          </a:p>
          <a:p>
            <a:pPr>
              <a:lnSpc>
                <a:spcPct val="100000"/>
              </a:lnSpc>
            </a:pPr>
            <a:r>
              <a:rPr lang="en-US" altLang="en-US" dirty="0">
                <a:solidFill>
                  <a:schemeClr val="tx1">
                    <a:lumMod val="85000"/>
                  </a:schemeClr>
                </a:solidFill>
                <a:latin typeface="-apple-system"/>
              </a:rPr>
              <a:t>	This function is used to reserve a seat. It takes an integer </a:t>
            </a:r>
            <a:r>
              <a:rPr lang="en-US" altLang="en-US" sz="1200" dirty="0">
                <a:solidFill>
                  <a:schemeClr val="tx1">
                    <a:lumMod val="85000"/>
                  </a:schemeClr>
                </a:solidFill>
                <a:latin typeface="Arial Unicode MS"/>
              </a:rPr>
              <a:t>x</a:t>
            </a:r>
            <a:r>
              <a:rPr lang="en-US" altLang="en-US" dirty="0">
                <a:solidFill>
                  <a:schemeClr val="tx1">
                    <a:lumMod val="85000"/>
                  </a:schemeClr>
                </a:solidFill>
                <a:latin typeface="-apple-system"/>
              </a:rPr>
              <a:t> as an argument which represents the seat number. If it’s the first reservation, it creates a new node at the beginning of the list. If it’s not the first reservation but there are less than 15 reservations, it creates a new node at the end of the list. If there are already 15 reservations, it prints a message that all seats are full.</a:t>
            </a:r>
          </a:p>
          <a:p>
            <a:pPr>
              <a:lnSpc>
                <a:spcPct val="100000"/>
              </a:lnSpc>
            </a:pPr>
            <a:endParaRPr lang="en-US" altLang="en-US" dirty="0">
              <a:solidFill>
                <a:schemeClr val="tx1">
                  <a:lumMod val="85000"/>
                </a:schemeClr>
              </a:solidFill>
              <a:latin typeface="-apple-system"/>
            </a:endParaRPr>
          </a:p>
          <a:p>
            <a:pPr>
              <a:lnSpc>
                <a:spcPct val="100000"/>
              </a:lnSpc>
              <a:buFontTx/>
              <a:buAutoNum type="arabicPeriod" startAt="3"/>
            </a:pPr>
            <a:r>
              <a:rPr lang="en-US" altLang="en-US" sz="1800" dirty="0">
                <a:solidFill>
                  <a:schemeClr val="tx1">
                    <a:lumMod val="85000"/>
                  </a:schemeClr>
                </a:solidFill>
                <a:latin typeface="-apple-system"/>
              </a:rPr>
              <a:t>CANCEL:</a:t>
            </a:r>
          </a:p>
          <a:p>
            <a:pPr>
              <a:lnSpc>
                <a:spcPct val="100000"/>
              </a:lnSpc>
            </a:pPr>
            <a:r>
              <a:rPr lang="en-US" altLang="en-US" sz="1800" dirty="0">
                <a:solidFill>
                  <a:schemeClr val="tx1">
                    <a:lumMod val="85000"/>
                  </a:schemeClr>
                </a:solidFill>
                <a:latin typeface="-apple-system"/>
              </a:rPr>
              <a:t>	This function is used to cancel a reservation. It asks for the passport number of the reservation to be cancelled. If it’s the first reservation in the list, it removes it and adjusts </a:t>
            </a:r>
            <a:r>
              <a:rPr lang="en-US" altLang="en-US" sz="1200" dirty="0">
                <a:solidFill>
                  <a:schemeClr val="tx1">
                    <a:lumMod val="85000"/>
                  </a:schemeClr>
                </a:solidFill>
                <a:latin typeface="Arial Unicode MS"/>
              </a:rPr>
              <a:t>begin</a:t>
            </a:r>
            <a:r>
              <a:rPr lang="en-US" altLang="en-US" sz="1800" dirty="0">
                <a:solidFill>
                  <a:schemeClr val="tx1">
                    <a:lumMod val="85000"/>
                  </a:schemeClr>
                </a:solidFill>
                <a:latin typeface="-apple-system"/>
              </a:rPr>
              <a:t> to point to the next node. If it’s not the first reservation, it finds it in the list and removes it by adjusting </a:t>
            </a:r>
            <a:r>
              <a:rPr lang="en-US" altLang="en-US" sz="1200" dirty="0">
                <a:solidFill>
                  <a:schemeClr val="tx1">
                    <a:lumMod val="85000"/>
                  </a:schemeClr>
                </a:solidFill>
                <a:latin typeface="Arial Unicode MS"/>
              </a:rPr>
              <a:t>following</a:t>
            </a:r>
            <a:r>
              <a:rPr lang="en-US" altLang="en-US" sz="1800" dirty="0">
                <a:solidFill>
                  <a:schemeClr val="tx1">
                    <a:lumMod val="85000"/>
                  </a:schemeClr>
                </a:solidFill>
                <a:latin typeface="-apple-system"/>
              </a:rPr>
              <a:t> of the previous node to point to the next node.</a:t>
            </a:r>
          </a:p>
        </p:txBody>
      </p:sp>
    </p:spTree>
    <p:extLst>
      <p:ext uri="{BB962C8B-B14F-4D97-AF65-F5344CB8AC3E}">
        <p14:creationId xmlns:p14="http://schemas.microsoft.com/office/powerpoint/2010/main" val="3693714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
                                  </p:iterate>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iterate type="wd">
                                    <p:tmAbs val="10"/>
                                  </p:iterate>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iterate type="wd">
                                    <p:tmAbs val="10"/>
                                  </p:iterate>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iterate type="wd">
                                    <p:tmAbs val="10"/>
                                  </p:iterate>
                                  <p:childTnLst>
                                    <p:set>
                                      <p:cBhvr>
                                        <p:cTn id="12" dur="1" fill="hold">
                                          <p:stCondLst>
                                            <p:cond delay="0"/>
                                          </p:stCondLst>
                                        </p:cTn>
                                        <p:tgtEl>
                                          <p:spTgt spid="6">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iterate type="wd">
                                    <p:tmAbs val="10"/>
                                  </p:iterate>
                                  <p:childTnLst>
                                    <p:set>
                                      <p:cBhvr>
                                        <p:cTn id="14" dur="1" fill="hold">
                                          <p:stCondLst>
                                            <p:cond delay="0"/>
                                          </p:stCondLst>
                                        </p:cTn>
                                        <p:tgtEl>
                                          <p:spTgt spid="6">
                                            <p:txEl>
                                              <p:pRg st="7" end="7"/>
                                            </p:txEl>
                                          </p:spTgt>
                                        </p:tgtEl>
                                        <p:attrNameLst>
                                          <p:attrName>style.visibility</p:attrName>
                                        </p:attrNameLst>
                                      </p:cBhvr>
                                      <p:to>
                                        <p:strVal val="visible"/>
                                      </p:to>
                                    </p:set>
                                  </p:childTnLst>
                                </p:cTn>
                              </p:par>
                              <p:par>
                                <p:cTn id="15" presetID="1" presetClass="entr" presetSubtype="0" fill="hold" grpId="0" nodeType="withEffect">
                                  <p:stCondLst>
                                    <p:cond delay="0"/>
                                  </p:stCondLst>
                                  <p:iterate type="wd">
                                    <p:tmAbs val="10"/>
                                  </p:iterate>
                                  <p:childTnLst>
                                    <p:set>
                                      <p:cBhvr>
                                        <p:cTn id="16"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DF12ECB-BA19-883D-3C61-358885E131A6}"/>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61BEF9D-14A5-13CF-03D8-1126A42BBC54}"/>
              </a:ext>
            </a:extLst>
          </p:cNvPr>
          <p:cNvSpPr>
            <a:spLocks noGrp="1"/>
          </p:cNvSpPr>
          <p:nvPr>
            <p:ph type="sldNum" sz="quarter" idx="11"/>
          </p:nvPr>
        </p:nvSpPr>
        <p:spPr/>
        <p:txBody>
          <a:bodyPr/>
          <a:lstStyle/>
          <a:p>
            <a:fld id="{09A01C0A-2BB6-49E7-91A3-DCB9F9F59583}" type="slidenum">
              <a:rPr lang="en-US" smtClean="0"/>
              <a:pPr/>
              <a:t>15</a:t>
            </a:fld>
            <a:endParaRPr lang="en-US" dirty="0"/>
          </a:p>
        </p:txBody>
      </p:sp>
      <p:sp>
        <p:nvSpPr>
          <p:cNvPr id="6" name="Content Placeholder 2">
            <a:extLst>
              <a:ext uri="{FF2B5EF4-FFF2-40B4-BE49-F238E27FC236}">
                <a16:creationId xmlns:a16="http://schemas.microsoft.com/office/drawing/2014/main" id="{93FE7A23-CEC8-44D6-41FC-CAD052D61938}"/>
              </a:ext>
            </a:extLst>
          </p:cNvPr>
          <p:cNvSpPr txBox="1">
            <a:spLocks/>
          </p:cNvSpPr>
          <p:nvPr/>
        </p:nvSpPr>
        <p:spPr>
          <a:xfrm>
            <a:off x="700981" y="985124"/>
            <a:ext cx="10790037" cy="5184056"/>
          </a:xfrm>
          <a:prstGeom prst="rect">
            <a:avLst/>
          </a:prstGeom>
        </p:spPr>
        <p:txBody>
          <a:bodyPr>
            <a:normAutofit lnSpcReduction="10000"/>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lnSpc>
                <a:spcPct val="100000"/>
              </a:lnSpc>
              <a:spcBef>
                <a:spcPct val="0"/>
              </a:spcBef>
              <a:spcAft>
                <a:spcPct val="0"/>
              </a:spcAft>
            </a:pPr>
            <a:endParaRPr lang="en-US" altLang="en-US" sz="1400" dirty="0">
              <a:solidFill>
                <a:schemeClr val="tx1">
                  <a:lumMod val="85000"/>
                </a:schemeClr>
              </a:solidFill>
              <a:latin typeface="-apple-system"/>
            </a:endParaRPr>
          </a:p>
          <a:p>
            <a:pPr eaLnBrk="0" fontAlgn="base" hangingPunct="0">
              <a:lnSpc>
                <a:spcPct val="100000"/>
              </a:lnSpc>
              <a:spcBef>
                <a:spcPct val="0"/>
              </a:spcBef>
              <a:spcAft>
                <a:spcPct val="0"/>
              </a:spcAft>
              <a:buFontTx/>
              <a:buAutoNum type="arabicPeriod" startAt="4"/>
            </a:pPr>
            <a:r>
              <a:rPr lang="en-US" altLang="en-US" dirty="0">
                <a:solidFill>
                  <a:schemeClr val="tx1">
                    <a:lumMod val="85000"/>
                  </a:schemeClr>
                </a:solidFill>
                <a:latin typeface="-apple-system"/>
              </a:rPr>
              <a:t>DISPLAY:</a:t>
            </a:r>
          </a:p>
          <a:p>
            <a:pPr eaLnBrk="0" fontAlgn="base" hangingPunct="0">
              <a:lnSpc>
                <a:spcPct val="100000"/>
              </a:lnSpc>
              <a:spcBef>
                <a:spcPct val="0"/>
              </a:spcBef>
              <a:spcAft>
                <a:spcPct val="0"/>
              </a:spcAft>
            </a:pPr>
            <a:r>
              <a:rPr lang="en-US" altLang="en-US" dirty="0">
                <a:solidFill>
                  <a:schemeClr val="tx1">
                    <a:lumMod val="85000"/>
                  </a:schemeClr>
                </a:solidFill>
                <a:latin typeface="-apple-system"/>
              </a:rPr>
              <a:t>	This function is used to display all reservations. It starts from </a:t>
            </a:r>
            <a:r>
              <a:rPr lang="en-US" altLang="en-US" dirty="0">
                <a:solidFill>
                  <a:schemeClr val="tx1">
                    <a:lumMod val="85000"/>
                  </a:schemeClr>
                </a:solidFill>
                <a:latin typeface="Arial Unicode MS"/>
              </a:rPr>
              <a:t>begin</a:t>
            </a:r>
            <a:r>
              <a:rPr lang="en-US" altLang="en-US" dirty="0">
                <a:solidFill>
                  <a:schemeClr val="tx1">
                    <a:lumMod val="85000"/>
                  </a:schemeClr>
                </a:solidFill>
                <a:latin typeface="-apple-system"/>
              </a:rPr>
              <a:t> and prints details of each reservation until it reaches the end of the list.</a:t>
            </a:r>
          </a:p>
          <a:p>
            <a:pPr eaLnBrk="0" fontAlgn="base" hangingPunct="0">
              <a:lnSpc>
                <a:spcPct val="100000"/>
              </a:lnSpc>
              <a:spcBef>
                <a:spcPct val="0"/>
              </a:spcBef>
              <a:spcAft>
                <a:spcPct val="0"/>
              </a:spcAft>
            </a:pPr>
            <a:endParaRPr lang="en-US" altLang="en-US" sz="1400" dirty="0">
              <a:solidFill>
                <a:schemeClr val="tx1">
                  <a:lumMod val="85000"/>
                </a:schemeClr>
              </a:solidFill>
              <a:latin typeface="Arial Unicode MS"/>
            </a:endParaRPr>
          </a:p>
          <a:p>
            <a:pPr eaLnBrk="0" fontAlgn="base" hangingPunct="0">
              <a:lnSpc>
                <a:spcPct val="100000"/>
              </a:lnSpc>
              <a:spcBef>
                <a:spcPct val="0"/>
              </a:spcBef>
              <a:spcAft>
                <a:spcPct val="0"/>
              </a:spcAft>
              <a:buFontTx/>
              <a:buAutoNum type="arabicPeriod" startAt="5"/>
            </a:pPr>
            <a:r>
              <a:rPr lang="en-US" altLang="en-US" sz="2000" dirty="0">
                <a:solidFill>
                  <a:schemeClr val="tx1">
                    <a:lumMod val="85000"/>
                  </a:schemeClr>
                </a:solidFill>
                <a:latin typeface="-apple-system"/>
              </a:rPr>
              <a:t>SAVE FILE:</a:t>
            </a:r>
          </a:p>
          <a:p>
            <a:pPr eaLnBrk="0" fontAlgn="base" hangingPunct="0">
              <a:lnSpc>
                <a:spcPct val="100000"/>
              </a:lnSpc>
              <a:spcBef>
                <a:spcPct val="0"/>
              </a:spcBef>
              <a:spcAft>
                <a:spcPct val="0"/>
              </a:spcAft>
            </a:pPr>
            <a:r>
              <a:rPr lang="en-US" altLang="en-US" dirty="0">
                <a:solidFill>
                  <a:schemeClr val="tx1">
                    <a:lumMod val="85000"/>
                  </a:schemeClr>
                </a:solidFill>
                <a:latin typeface="-apple-system"/>
              </a:rPr>
              <a:t>	</a:t>
            </a:r>
            <a:r>
              <a:rPr lang="en-US" altLang="en-US" sz="2000" dirty="0">
                <a:solidFill>
                  <a:schemeClr val="tx1">
                    <a:lumMod val="85000"/>
                  </a:schemeClr>
                </a:solidFill>
                <a:latin typeface="-apple-system"/>
              </a:rPr>
              <a:t>This function is used to save all reservations to a file named “mufti records”. It opens this file, writes details of each reservation into this file, and then closes this file.</a:t>
            </a:r>
          </a:p>
          <a:p>
            <a:pPr eaLnBrk="0" fontAlgn="base" hangingPunct="0">
              <a:lnSpc>
                <a:spcPct val="100000"/>
              </a:lnSpc>
              <a:spcBef>
                <a:spcPct val="0"/>
              </a:spcBef>
              <a:spcAft>
                <a:spcPct val="0"/>
              </a:spcAft>
            </a:pPr>
            <a:endParaRPr lang="en-US" altLang="en-US" sz="2000" dirty="0">
              <a:solidFill>
                <a:schemeClr val="tx1">
                  <a:lumMod val="85000"/>
                </a:schemeClr>
              </a:solidFill>
              <a:latin typeface="-apple-system"/>
            </a:endParaRPr>
          </a:p>
          <a:p>
            <a:pPr eaLnBrk="0" fontAlgn="base" hangingPunct="0">
              <a:lnSpc>
                <a:spcPct val="100000"/>
              </a:lnSpc>
              <a:spcBef>
                <a:spcPct val="0"/>
              </a:spcBef>
              <a:spcAft>
                <a:spcPct val="0"/>
              </a:spcAft>
              <a:buFontTx/>
              <a:buAutoNum type="arabicPeriod" startAt="6"/>
            </a:pPr>
            <a:r>
              <a:rPr lang="en-US" altLang="en-US" sz="2000" dirty="0">
                <a:solidFill>
                  <a:schemeClr val="tx1">
                    <a:lumMod val="85000"/>
                  </a:schemeClr>
                </a:solidFill>
                <a:latin typeface="-apple-system"/>
              </a:rPr>
              <a:t>DETAILS:</a:t>
            </a:r>
          </a:p>
          <a:p>
            <a:pPr eaLnBrk="0" fontAlgn="base" hangingPunct="0">
              <a:lnSpc>
                <a:spcPct val="100000"/>
              </a:lnSpc>
              <a:spcBef>
                <a:spcPct val="0"/>
              </a:spcBef>
              <a:spcAft>
                <a:spcPct val="0"/>
              </a:spcAft>
            </a:pPr>
            <a:r>
              <a:rPr lang="en-US" altLang="en-US" sz="2000" dirty="0">
                <a:solidFill>
                  <a:schemeClr val="tx1">
                    <a:lumMod val="85000"/>
                  </a:schemeClr>
                </a:solidFill>
                <a:latin typeface="-apple-system"/>
              </a:rPr>
              <a:t>	This function is used to get details from the user for a reservation. It asks for passport number, name, email address, and destination, and stores these details in the current node pointed by </a:t>
            </a:r>
            <a:r>
              <a:rPr lang="en-US" altLang="en-US" sz="1400" dirty="0">
                <a:solidFill>
                  <a:schemeClr val="tx1">
                    <a:lumMod val="85000"/>
                  </a:schemeClr>
                </a:solidFill>
                <a:latin typeface="Arial Unicode MS"/>
              </a:rPr>
              <a:t>stream</a:t>
            </a:r>
            <a:r>
              <a:rPr lang="en-US" altLang="en-US" sz="2000" dirty="0">
                <a:solidFill>
                  <a:schemeClr val="tx1">
                    <a:lumMod val="85000"/>
                  </a:schemeClr>
                </a:solidFill>
                <a:latin typeface="-apple-system"/>
              </a:rPr>
              <a:t>.</a:t>
            </a:r>
          </a:p>
          <a:p>
            <a:pPr eaLnBrk="0" fontAlgn="base" hangingPunct="0">
              <a:lnSpc>
                <a:spcPct val="100000"/>
              </a:lnSpc>
              <a:spcBef>
                <a:spcPct val="0"/>
              </a:spcBef>
              <a:spcAft>
                <a:spcPct val="0"/>
              </a:spcAft>
            </a:pPr>
            <a:endParaRPr lang="en-US" altLang="en-US" dirty="0">
              <a:solidFill>
                <a:schemeClr val="tx1">
                  <a:lumMod val="85000"/>
                </a:schemeClr>
              </a:solidFill>
              <a:latin typeface="-apple-system"/>
            </a:endParaRPr>
          </a:p>
          <a:p>
            <a:pPr eaLnBrk="0" fontAlgn="base" hangingPunct="0">
              <a:lnSpc>
                <a:spcPct val="100000"/>
              </a:lnSpc>
              <a:spcBef>
                <a:spcPct val="0"/>
              </a:spcBef>
              <a:spcAft>
                <a:spcPct val="0"/>
              </a:spcAft>
            </a:pPr>
            <a:endParaRPr lang="en-US" altLang="en-US" sz="2000" dirty="0">
              <a:solidFill>
                <a:schemeClr val="tx1">
                  <a:lumMod val="85000"/>
                </a:schemeClr>
              </a:solidFill>
              <a:latin typeface="-apple-system"/>
            </a:endParaRPr>
          </a:p>
          <a:p>
            <a:pPr eaLnBrk="0" fontAlgn="base" hangingPunct="0">
              <a:lnSpc>
                <a:spcPct val="100000"/>
              </a:lnSpc>
              <a:spcBef>
                <a:spcPct val="0"/>
              </a:spcBef>
              <a:spcAft>
                <a:spcPct val="0"/>
              </a:spcAft>
            </a:pPr>
            <a:endParaRPr lang="en-US" altLang="en-US" sz="2000" dirty="0">
              <a:solidFill>
                <a:schemeClr val="tx1">
                  <a:lumMod val="85000"/>
                </a:schemeClr>
              </a:solidFill>
              <a:latin typeface="-apple-system"/>
            </a:endParaRPr>
          </a:p>
          <a:p>
            <a:pPr eaLnBrk="0" fontAlgn="base" hangingPunct="0">
              <a:lnSpc>
                <a:spcPct val="100000"/>
              </a:lnSpc>
              <a:spcBef>
                <a:spcPct val="0"/>
              </a:spcBef>
              <a:spcAft>
                <a:spcPct val="0"/>
              </a:spcAft>
            </a:pPr>
            <a:r>
              <a:rPr lang="en-US" altLang="en-US" sz="2000" dirty="0">
                <a:solidFill>
                  <a:schemeClr val="tx1">
                    <a:lumMod val="85000"/>
                  </a:schemeClr>
                </a:solidFill>
                <a:latin typeface="-apple-system"/>
              </a:rPr>
              <a:t>Each function plays a specific role in managing an airline reservation system using a singly linked list data structure.</a:t>
            </a:r>
            <a:endParaRPr lang="en-US" altLang="en-US" sz="3200" dirty="0">
              <a:solidFill>
                <a:schemeClr val="tx1">
                  <a:lumMod val="85000"/>
                </a:schemeClr>
              </a:solidFill>
              <a:latin typeface="Arial" panose="020B0604020202020204" pitchFamily="34" charset="0"/>
            </a:endParaRPr>
          </a:p>
          <a:p>
            <a:endParaRPr lang="en-IN" dirty="0"/>
          </a:p>
        </p:txBody>
      </p:sp>
    </p:spTree>
    <p:extLst>
      <p:ext uri="{BB962C8B-B14F-4D97-AF65-F5344CB8AC3E}">
        <p14:creationId xmlns:p14="http://schemas.microsoft.com/office/powerpoint/2010/main" val="1580469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
                                  </p:iterate>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iterate type="wd">
                                    <p:tmAbs val="10"/>
                                  </p:iterate>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iterate type="wd">
                                    <p:tmAbs val="10"/>
                                  </p:iterate>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iterate type="wd">
                                    <p:tmAbs val="10"/>
                                  </p:iterate>
                                  <p:childTnLst>
                                    <p:set>
                                      <p:cBhvr>
                                        <p:cTn id="12" dur="1" fill="hold">
                                          <p:stCondLst>
                                            <p:cond delay="0"/>
                                          </p:stCondLst>
                                        </p:cTn>
                                        <p:tgtEl>
                                          <p:spTgt spid="6">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iterate type="wd">
                                    <p:tmAbs val="10"/>
                                  </p:iterate>
                                  <p:childTnLst>
                                    <p:set>
                                      <p:cBhvr>
                                        <p:cTn id="14" dur="1" fill="hold">
                                          <p:stCondLst>
                                            <p:cond delay="0"/>
                                          </p:stCondLst>
                                        </p:cTn>
                                        <p:tgtEl>
                                          <p:spTgt spid="6">
                                            <p:txEl>
                                              <p:pRg st="7" end="7"/>
                                            </p:txEl>
                                          </p:spTgt>
                                        </p:tgtEl>
                                        <p:attrNameLst>
                                          <p:attrName>style.visibility</p:attrName>
                                        </p:attrNameLst>
                                      </p:cBhvr>
                                      <p:to>
                                        <p:strVal val="visible"/>
                                      </p:to>
                                    </p:set>
                                  </p:childTnLst>
                                </p:cTn>
                              </p:par>
                              <p:par>
                                <p:cTn id="15" presetID="1" presetClass="entr" presetSubtype="0" fill="hold" grpId="0" nodeType="withEffect">
                                  <p:stCondLst>
                                    <p:cond delay="0"/>
                                  </p:stCondLst>
                                  <p:iterate type="wd">
                                    <p:tmAbs val="10"/>
                                  </p:iterate>
                                  <p:childTnLst>
                                    <p:set>
                                      <p:cBhvr>
                                        <p:cTn id="16" dur="1" fill="hold">
                                          <p:stCondLst>
                                            <p:cond delay="0"/>
                                          </p:stCondLst>
                                        </p:cTn>
                                        <p:tgtEl>
                                          <p:spTgt spid="6">
                                            <p:txEl>
                                              <p:pRg st="8" end="8"/>
                                            </p:txEl>
                                          </p:spTgt>
                                        </p:tgtEl>
                                        <p:attrNameLst>
                                          <p:attrName>style.visibility</p:attrName>
                                        </p:attrNameLst>
                                      </p:cBhvr>
                                      <p:to>
                                        <p:strVal val="visible"/>
                                      </p:to>
                                    </p:set>
                                  </p:childTnLst>
                                </p:cTn>
                              </p:par>
                              <p:par>
                                <p:cTn id="17" presetID="1" presetClass="entr" presetSubtype="0" fill="hold" grpId="0" nodeType="withEffect">
                                  <p:stCondLst>
                                    <p:cond delay="0"/>
                                  </p:stCondLst>
                                  <p:iterate type="wd">
                                    <p:tmAbs val="10"/>
                                  </p:iterate>
                                  <p:childTnLst>
                                    <p:set>
                                      <p:cBhvr>
                                        <p:cTn id="18"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bldLvl="3"/>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6D43C-06AA-013D-CA1D-3BD5020E4304}"/>
              </a:ext>
            </a:extLst>
          </p:cNvPr>
          <p:cNvSpPr>
            <a:spLocks noGrp="1"/>
          </p:cNvSpPr>
          <p:nvPr>
            <p:ph type="title"/>
          </p:nvPr>
        </p:nvSpPr>
        <p:spPr>
          <a:xfrm>
            <a:off x="853898" y="423814"/>
            <a:ext cx="10122632" cy="652054"/>
          </a:xfrm>
        </p:spPr>
        <p:txBody>
          <a:bodyPr/>
          <a:lstStyle/>
          <a:p>
            <a:r>
              <a:rPr lang="en-IN" dirty="0"/>
              <a:t>MAIN FUNCTION</a:t>
            </a:r>
          </a:p>
        </p:txBody>
      </p:sp>
      <p:sp>
        <p:nvSpPr>
          <p:cNvPr id="4" name="Footer Placeholder 3">
            <a:extLst>
              <a:ext uri="{FF2B5EF4-FFF2-40B4-BE49-F238E27FC236}">
                <a16:creationId xmlns:a16="http://schemas.microsoft.com/office/drawing/2014/main" id="{6AD56C6F-4963-1F17-C8E4-AA4712881A55}"/>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67153A7B-3C33-5271-1806-2EBF44902EF9}"/>
              </a:ext>
            </a:extLst>
          </p:cNvPr>
          <p:cNvSpPr>
            <a:spLocks noGrp="1"/>
          </p:cNvSpPr>
          <p:nvPr>
            <p:ph type="sldNum" sz="quarter" idx="11"/>
          </p:nvPr>
        </p:nvSpPr>
        <p:spPr/>
        <p:txBody>
          <a:bodyPr/>
          <a:lstStyle/>
          <a:p>
            <a:fld id="{09A01C0A-2BB6-49E7-91A3-DCB9F9F59583}" type="slidenum">
              <a:rPr lang="en-US" smtClean="0"/>
              <a:pPr/>
              <a:t>16</a:t>
            </a:fld>
            <a:endParaRPr lang="en-US" dirty="0"/>
          </a:p>
        </p:txBody>
      </p:sp>
      <p:sp>
        <p:nvSpPr>
          <p:cNvPr id="7" name="TextBox 6">
            <a:extLst>
              <a:ext uri="{FF2B5EF4-FFF2-40B4-BE49-F238E27FC236}">
                <a16:creationId xmlns:a16="http://schemas.microsoft.com/office/drawing/2014/main" id="{5C4BF7A7-FE5B-C165-7761-3001B3CA1CAB}"/>
              </a:ext>
            </a:extLst>
          </p:cNvPr>
          <p:cNvSpPr txBox="1"/>
          <p:nvPr/>
        </p:nvSpPr>
        <p:spPr>
          <a:xfrm>
            <a:off x="1150069" y="1339516"/>
            <a:ext cx="8943680" cy="5047536"/>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The </a:t>
            </a:r>
            <a:r>
              <a:rPr kumimoji="0" lang="en-US" altLang="en-US" sz="1400" b="0" i="0" u="none" strike="noStrike" cap="none" normalizeH="0" baseline="0" dirty="0">
                <a:ln>
                  <a:noFill/>
                </a:ln>
                <a:solidFill>
                  <a:schemeClr val="tx1">
                    <a:lumMod val="85000"/>
                  </a:schemeClr>
                </a:solidFill>
                <a:effectLst/>
                <a:latin typeface="Arial Unicode MS"/>
              </a:rPr>
              <a:t>main</a:t>
            </a:r>
            <a:r>
              <a:rPr kumimoji="0" lang="en-US" altLang="en-US" sz="1400" b="0" i="0" u="none" strike="noStrike" cap="none" normalizeH="0" baseline="0" dirty="0">
                <a:ln>
                  <a:noFill/>
                </a:ln>
                <a:solidFill>
                  <a:schemeClr val="tx1">
                    <a:lumMod val="85000"/>
                  </a:schemeClr>
                </a:solidFill>
                <a:effectLst/>
              </a:rPr>
              <a:t> function is the entry point of the program and controls the flow of the airline reservation system.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The function first declares and initializes several variables and pointers: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Unicode MS"/>
              </a:rPr>
              <a:t>begin</a:t>
            </a:r>
            <a:r>
              <a:rPr kumimoji="0" lang="en-US" altLang="en-US" sz="1400" b="0" i="0" u="none" strike="noStrike" cap="none" normalizeH="0" baseline="0" dirty="0">
                <a:ln>
                  <a:noFill/>
                </a:ln>
                <a:solidFill>
                  <a:schemeClr val="tx1">
                    <a:lumMod val="85000"/>
                  </a:schemeClr>
                </a:solidFill>
                <a:effectLst/>
              </a:rPr>
              <a:t> and </a:t>
            </a:r>
            <a:r>
              <a:rPr kumimoji="0" lang="en-US" altLang="en-US" sz="1400" b="0" i="0" u="none" strike="noStrike" cap="none" normalizeH="0" baseline="0" dirty="0">
                <a:ln>
                  <a:noFill/>
                </a:ln>
                <a:solidFill>
                  <a:schemeClr val="tx1">
                    <a:lumMod val="85000"/>
                  </a:schemeClr>
                </a:solidFill>
                <a:effectLst/>
                <a:latin typeface="Arial Unicode MS"/>
              </a:rPr>
              <a:t>stream</a:t>
            </a:r>
            <a:r>
              <a:rPr kumimoji="0" lang="en-US" altLang="en-US" sz="1400" b="0" i="0" u="none" strike="noStrike" cap="none" normalizeH="0" baseline="0" dirty="0">
                <a:ln>
                  <a:noFill/>
                </a:ln>
                <a:solidFill>
                  <a:schemeClr val="tx1">
                    <a:lumMod val="85000"/>
                  </a:schemeClr>
                </a:solidFill>
                <a:effectLst/>
              </a:rPr>
              <a:t> are pointers to the start of the linked list and the current node respectively, and are initialized to NULL.</a:t>
            </a: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Unicode MS"/>
              </a:rPr>
              <a:t>choice</a:t>
            </a:r>
            <a:r>
              <a:rPr kumimoji="0" lang="en-US" altLang="en-US" sz="1400" b="0" i="0" u="none" strike="noStrike" cap="none" normalizeH="0" baseline="0" dirty="0">
                <a:ln>
                  <a:noFill/>
                </a:ln>
                <a:solidFill>
                  <a:schemeClr val="tx1">
                    <a:lumMod val="85000"/>
                  </a:schemeClr>
                </a:solidFill>
                <a:effectLst/>
              </a:rPr>
              <a:t> is an integer variable to store the user’s choice from the menu.</a:t>
            </a: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Unicode MS"/>
              </a:rPr>
              <a:t>num</a:t>
            </a:r>
            <a:r>
              <a:rPr kumimoji="0" lang="en-US" altLang="en-US" sz="1400" b="0" i="0" u="none" strike="noStrike" cap="none" normalizeH="0" baseline="0" dirty="0">
                <a:ln>
                  <a:noFill/>
                </a:ln>
                <a:solidFill>
                  <a:schemeClr val="tx1">
                    <a:lumMod val="85000"/>
                  </a:schemeClr>
                </a:solidFill>
                <a:effectLst/>
              </a:rPr>
              <a:t> is an integer variable to store the seat number, and is initialized to 1.</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The function then enters a loop that continues until the user chooses to exit (i.e., until </a:t>
            </a:r>
            <a:r>
              <a:rPr kumimoji="0" lang="en-US" altLang="en-US" sz="1400" b="0" i="0" u="none" strike="noStrike" cap="none" normalizeH="0" baseline="0" dirty="0">
                <a:ln>
                  <a:noFill/>
                </a:ln>
                <a:solidFill>
                  <a:schemeClr val="tx1">
                    <a:lumMod val="85000"/>
                  </a:schemeClr>
                </a:solidFill>
                <a:effectLst/>
                <a:latin typeface="Arial Unicode MS"/>
              </a:rPr>
              <a:t>choice</a:t>
            </a:r>
            <a:r>
              <a:rPr kumimoji="0" lang="en-US" altLang="en-US" sz="1400" b="0" i="0" u="none" strike="noStrike" cap="none" normalizeH="0" baseline="0" dirty="0">
                <a:ln>
                  <a:noFill/>
                </a:ln>
                <a:solidFill>
                  <a:schemeClr val="tx1">
                    <a:lumMod val="85000"/>
                  </a:schemeClr>
                </a:solidFill>
                <a:effectLst/>
              </a:rPr>
              <a:t> becomes 4). In each iteration of this loop, it does the following:</a:t>
            </a: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Prints a menu to the console and asks the user to enter their choice.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Clears the console screen using </a:t>
            </a:r>
            <a:r>
              <a:rPr kumimoji="0" lang="en-US" altLang="en-US" sz="1400" b="0" i="0" u="none" strike="noStrike" cap="none" normalizeH="0" baseline="0" dirty="0">
                <a:ln>
                  <a:noFill/>
                </a:ln>
                <a:solidFill>
                  <a:schemeClr val="tx1">
                    <a:lumMod val="85000"/>
                  </a:schemeClr>
                </a:solidFill>
                <a:effectLst/>
                <a:latin typeface="Arial Unicode MS"/>
              </a:rPr>
              <a:t>system("</a:t>
            </a:r>
            <a:r>
              <a:rPr kumimoji="0" lang="en-US" altLang="en-US" sz="1400" b="0" i="0" u="none" strike="noStrike" cap="none" normalizeH="0" baseline="0" dirty="0" err="1">
                <a:ln>
                  <a:noFill/>
                </a:ln>
                <a:solidFill>
                  <a:schemeClr val="tx1">
                    <a:lumMod val="85000"/>
                  </a:schemeClr>
                </a:solidFill>
                <a:effectLst/>
                <a:latin typeface="Arial Unicode MS"/>
              </a:rPr>
              <a:t>cls</a:t>
            </a:r>
            <a:r>
              <a:rPr kumimoji="0" lang="en-US" altLang="en-US" sz="1400" b="0" i="0" u="none" strike="noStrike" cap="none" normalizeH="0" baseline="0" dirty="0">
                <a:ln>
                  <a:noFill/>
                </a:ln>
                <a:solidFill>
                  <a:schemeClr val="tx1">
                    <a:lumMod val="85000"/>
                  </a:schemeClr>
                </a:solidFill>
                <a:effectLst/>
                <a:latin typeface="Arial Unicode MS"/>
              </a:rPr>
              <a:t>")</a:t>
            </a:r>
            <a:r>
              <a:rPr kumimoji="0" lang="en-US" altLang="en-US" sz="1400" b="0" i="0" u="none" strike="noStrike" cap="none" normalizeH="0" baseline="0" dirty="0">
                <a:ln>
                  <a:noFill/>
                </a:ln>
                <a:solidFill>
                  <a:schemeClr val="tx1">
                    <a:lumMod val="85000"/>
                  </a:schemeClr>
                </a:solidFill>
                <a:effectLst/>
              </a:rPr>
              <a:t>.</a:t>
            </a: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Uses a switch statement to call the appropriate function based on the user’s choice:</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If </a:t>
            </a:r>
            <a:r>
              <a:rPr kumimoji="0" lang="en-US" altLang="en-US" sz="1400" b="0" i="0" u="none" strike="noStrike" cap="none" normalizeH="0" baseline="0" dirty="0">
                <a:ln>
                  <a:noFill/>
                </a:ln>
                <a:solidFill>
                  <a:schemeClr val="tx1">
                    <a:lumMod val="85000"/>
                  </a:schemeClr>
                </a:solidFill>
                <a:effectLst/>
                <a:latin typeface="Arial Unicode MS"/>
              </a:rPr>
              <a:t>choice</a:t>
            </a:r>
            <a:r>
              <a:rPr kumimoji="0" lang="en-US" altLang="en-US" sz="1400" b="0" i="0" u="none" strike="noStrike" cap="none" normalizeH="0" baseline="0" dirty="0">
                <a:ln>
                  <a:noFill/>
                </a:ln>
                <a:solidFill>
                  <a:schemeClr val="tx1">
                    <a:lumMod val="85000"/>
                  </a:schemeClr>
                </a:solidFill>
                <a:effectLst/>
              </a:rPr>
              <a:t> is 1, it calls the </a:t>
            </a:r>
            <a:r>
              <a:rPr kumimoji="0" lang="en-US" altLang="en-US" sz="1400" b="0" i="0" u="none" strike="noStrike" cap="none" normalizeH="0" baseline="0" dirty="0">
                <a:ln>
                  <a:noFill/>
                </a:ln>
                <a:solidFill>
                  <a:schemeClr val="tx1">
                    <a:lumMod val="85000"/>
                  </a:schemeClr>
                </a:solidFill>
                <a:effectLst/>
                <a:latin typeface="Arial Unicode MS"/>
              </a:rPr>
              <a:t>reserve</a:t>
            </a:r>
            <a:r>
              <a:rPr kumimoji="0" lang="en-US" altLang="en-US" sz="1400" b="0" i="0" u="none" strike="noStrike" cap="none" normalizeH="0" baseline="0" dirty="0">
                <a:ln>
                  <a:noFill/>
                </a:ln>
                <a:solidFill>
                  <a:schemeClr val="tx1">
                    <a:lumMod val="85000"/>
                  </a:schemeClr>
                </a:solidFill>
                <a:effectLst/>
              </a:rPr>
              <a:t> function with </a:t>
            </a:r>
            <a:r>
              <a:rPr kumimoji="0" lang="en-US" altLang="en-US" sz="1400" b="0" i="0" u="none" strike="noStrike" cap="none" normalizeH="0" baseline="0" dirty="0">
                <a:ln>
                  <a:noFill/>
                </a:ln>
                <a:solidFill>
                  <a:schemeClr val="tx1">
                    <a:lumMod val="85000"/>
                  </a:schemeClr>
                </a:solidFill>
                <a:effectLst/>
                <a:latin typeface="Arial Unicode MS"/>
              </a:rPr>
              <a:t>num</a:t>
            </a:r>
            <a:r>
              <a:rPr kumimoji="0" lang="en-US" altLang="en-US" sz="1400" b="0" i="0" u="none" strike="noStrike" cap="none" normalizeH="0" baseline="0" dirty="0">
                <a:ln>
                  <a:noFill/>
                </a:ln>
                <a:solidFill>
                  <a:schemeClr val="tx1">
                    <a:lumMod val="85000"/>
                  </a:schemeClr>
                </a:solidFill>
                <a:effectLst/>
              </a:rPr>
              <a:t> as an argument and increments </a:t>
            </a:r>
            <a:r>
              <a:rPr kumimoji="0" lang="en-US" altLang="en-US" sz="1400" b="0" i="0" u="none" strike="noStrike" cap="none" normalizeH="0" baseline="0" dirty="0">
                <a:ln>
                  <a:noFill/>
                </a:ln>
                <a:solidFill>
                  <a:schemeClr val="tx1">
                    <a:lumMod val="85000"/>
                  </a:schemeClr>
                </a:solidFill>
                <a:effectLst/>
                <a:latin typeface="Arial Unicode MS"/>
              </a:rPr>
              <a:t>num</a:t>
            </a:r>
            <a:r>
              <a:rPr kumimoji="0" lang="en-US" altLang="en-US" sz="1400" b="0" i="0" u="none" strike="noStrike" cap="none" normalizeH="0" baseline="0" dirty="0">
                <a:ln>
                  <a:noFill/>
                </a:ln>
                <a:solidFill>
                  <a:schemeClr val="tx1">
                    <a:lumMod val="85000"/>
                  </a:schemeClr>
                </a:solidFill>
                <a:effectLst/>
              </a:rPr>
              <a:t>.</a:t>
            </a: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If </a:t>
            </a:r>
            <a:r>
              <a:rPr kumimoji="0" lang="en-US" altLang="en-US" sz="1400" b="0" i="0" u="none" strike="noStrike" cap="none" normalizeH="0" baseline="0" dirty="0">
                <a:ln>
                  <a:noFill/>
                </a:ln>
                <a:solidFill>
                  <a:schemeClr val="tx1">
                    <a:lumMod val="85000"/>
                  </a:schemeClr>
                </a:solidFill>
                <a:effectLst/>
                <a:latin typeface="Arial Unicode MS"/>
              </a:rPr>
              <a:t>choice</a:t>
            </a:r>
            <a:r>
              <a:rPr kumimoji="0" lang="en-US" altLang="en-US" sz="1400" b="0" i="0" u="none" strike="noStrike" cap="none" normalizeH="0" baseline="0" dirty="0">
                <a:ln>
                  <a:noFill/>
                </a:ln>
                <a:solidFill>
                  <a:schemeClr val="tx1">
                    <a:lumMod val="85000"/>
                  </a:schemeClr>
                </a:solidFill>
                <a:effectLst/>
              </a:rPr>
              <a:t> is 2, it calls the </a:t>
            </a:r>
            <a:r>
              <a:rPr kumimoji="0" lang="en-US" altLang="en-US" sz="1400" b="0" i="0" u="none" strike="noStrike" cap="none" normalizeH="0" baseline="0" dirty="0">
                <a:ln>
                  <a:noFill/>
                </a:ln>
                <a:solidFill>
                  <a:schemeClr val="tx1">
                    <a:lumMod val="85000"/>
                  </a:schemeClr>
                </a:solidFill>
                <a:effectLst/>
                <a:latin typeface="Arial Unicode MS"/>
              </a:rPr>
              <a:t>cancel</a:t>
            </a:r>
            <a:r>
              <a:rPr kumimoji="0" lang="en-US" altLang="en-US" sz="1400" b="0" i="0" u="none" strike="noStrike" cap="none" normalizeH="0" baseline="0" dirty="0">
                <a:ln>
                  <a:noFill/>
                </a:ln>
                <a:solidFill>
                  <a:schemeClr val="tx1">
                    <a:lumMod val="85000"/>
                  </a:schemeClr>
                </a:solidFill>
                <a:effectLst/>
              </a:rPr>
              <a:t> function.</a:t>
            </a: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If </a:t>
            </a:r>
            <a:r>
              <a:rPr kumimoji="0" lang="en-US" altLang="en-US" sz="1400" b="0" i="0" u="none" strike="noStrike" cap="none" normalizeH="0" baseline="0" dirty="0">
                <a:ln>
                  <a:noFill/>
                </a:ln>
                <a:solidFill>
                  <a:schemeClr val="tx1">
                    <a:lumMod val="85000"/>
                  </a:schemeClr>
                </a:solidFill>
                <a:effectLst/>
                <a:latin typeface="Arial Unicode MS"/>
              </a:rPr>
              <a:t>choice</a:t>
            </a:r>
            <a:r>
              <a:rPr kumimoji="0" lang="en-US" altLang="en-US" sz="1400" b="0" i="0" u="none" strike="noStrike" cap="none" normalizeH="0" baseline="0" dirty="0">
                <a:ln>
                  <a:noFill/>
                </a:ln>
                <a:solidFill>
                  <a:schemeClr val="tx1">
                    <a:lumMod val="85000"/>
                  </a:schemeClr>
                </a:solidFill>
                <a:effectLst/>
              </a:rPr>
              <a:t> is 3, it calls the </a:t>
            </a:r>
            <a:r>
              <a:rPr kumimoji="0" lang="en-US" altLang="en-US" sz="1400" b="0" i="0" u="none" strike="noStrike" cap="none" normalizeH="0" baseline="0" dirty="0">
                <a:ln>
                  <a:noFill/>
                </a:ln>
                <a:solidFill>
                  <a:schemeClr val="tx1">
                    <a:lumMod val="85000"/>
                  </a:schemeClr>
                </a:solidFill>
                <a:effectLst/>
                <a:latin typeface="Arial Unicode MS"/>
              </a:rPr>
              <a:t>display</a:t>
            </a:r>
            <a:r>
              <a:rPr kumimoji="0" lang="en-US" altLang="en-US" sz="1400" b="0" i="0" u="none" strike="noStrike" cap="none" normalizeH="0" baseline="0" dirty="0">
                <a:ln>
                  <a:noFill/>
                </a:ln>
                <a:solidFill>
                  <a:schemeClr val="tx1">
                    <a:lumMod val="85000"/>
                  </a:schemeClr>
                </a:solidFill>
                <a:effectLst/>
              </a:rPr>
              <a:t> function.</a:t>
            </a: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If </a:t>
            </a:r>
            <a:r>
              <a:rPr kumimoji="0" lang="en-US" altLang="en-US" sz="1400" b="0" i="0" u="none" strike="noStrike" cap="none" normalizeH="0" baseline="0" dirty="0">
                <a:ln>
                  <a:noFill/>
                </a:ln>
                <a:solidFill>
                  <a:schemeClr val="tx1">
                    <a:lumMod val="85000"/>
                  </a:schemeClr>
                </a:solidFill>
                <a:effectLst/>
                <a:latin typeface="Arial Unicode MS"/>
              </a:rPr>
              <a:t>choice</a:t>
            </a:r>
            <a:r>
              <a:rPr kumimoji="0" lang="en-US" altLang="en-US" sz="1400" b="0" i="0" u="none" strike="noStrike" cap="none" normalizeH="0" baseline="0" dirty="0">
                <a:ln>
                  <a:noFill/>
                </a:ln>
                <a:solidFill>
                  <a:schemeClr val="tx1">
                    <a:lumMod val="85000"/>
                  </a:schemeClr>
                </a:solidFill>
                <a:effectLst/>
              </a:rPr>
              <a:t> is 4, it calls the </a:t>
            </a:r>
            <a:r>
              <a:rPr kumimoji="0" lang="en-US" altLang="en-US" sz="1400" b="0" i="0" u="none" strike="noStrike" cap="none" normalizeH="0" baseline="0" dirty="0" err="1">
                <a:ln>
                  <a:noFill/>
                </a:ln>
                <a:solidFill>
                  <a:schemeClr val="tx1">
                    <a:lumMod val="85000"/>
                  </a:schemeClr>
                </a:solidFill>
                <a:effectLst/>
                <a:latin typeface="Arial Unicode MS"/>
              </a:rPr>
              <a:t>savefile</a:t>
            </a:r>
            <a:r>
              <a:rPr kumimoji="0" lang="en-US" altLang="en-US" sz="1400" b="0" i="0" u="none" strike="noStrike" cap="none" normalizeH="0" baseline="0" dirty="0">
                <a:ln>
                  <a:noFill/>
                </a:ln>
                <a:solidFill>
                  <a:schemeClr val="tx1">
                    <a:lumMod val="85000"/>
                  </a:schemeClr>
                </a:solidFill>
                <a:effectLst/>
              </a:rPr>
              <a:t> function.</a:t>
            </a: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If </a:t>
            </a:r>
            <a:r>
              <a:rPr kumimoji="0" lang="en-US" altLang="en-US" sz="1400" b="0" i="0" u="none" strike="noStrike" cap="none" normalizeH="0" baseline="0" dirty="0">
                <a:ln>
                  <a:noFill/>
                </a:ln>
                <a:solidFill>
                  <a:schemeClr val="tx1">
                    <a:lumMod val="85000"/>
                  </a:schemeClr>
                </a:solidFill>
                <a:effectLst/>
                <a:latin typeface="Arial Unicode MS"/>
              </a:rPr>
              <a:t>choice</a:t>
            </a:r>
            <a:r>
              <a:rPr kumimoji="0" lang="en-US" altLang="en-US" sz="1400" b="0" i="0" u="none" strike="noStrike" cap="none" normalizeH="0" baseline="0" dirty="0">
                <a:ln>
                  <a:noFill/>
                </a:ln>
                <a:solidFill>
                  <a:schemeClr val="tx1">
                    <a:lumMod val="85000"/>
                  </a:schemeClr>
                </a:solidFill>
                <a:effectLst/>
              </a:rPr>
              <a:t> is not between 1 and 4, it prints an error message.</a:t>
            </a: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Waits for user input using </a:t>
            </a:r>
            <a:r>
              <a:rPr kumimoji="0" lang="en-US" altLang="en-US" sz="1400" b="0" i="0" u="none" strike="noStrike" cap="none" normalizeH="0" baseline="0" dirty="0" err="1">
                <a:ln>
                  <a:noFill/>
                </a:ln>
                <a:solidFill>
                  <a:schemeClr val="tx1">
                    <a:lumMod val="85000"/>
                  </a:schemeClr>
                </a:solidFill>
                <a:effectLst/>
                <a:latin typeface="Arial Unicode MS"/>
              </a:rPr>
              <a:t>getch</a:t>
            </a:r>
            <a:r>
              <a:rPr kumimoji="0" lang="en-US" altLang="en-US" sz="1400" b="0" i="0" u="none" strike="noStrike" cap="none" normalizeH="0" baseline="0" dirty="0">
                <a:ln>
                  <a:noFill/>
                </a:ln>
                <a:solidFill>
                  <a:schemeClr val="tx1">
                    <a:lumMod val="85000"/>
                  </a:schemeClr>
                </a:solidFill>
                <a:effectLst/>
                <a:latin typeface="Arial Unicode MS"/>
              </a:rPr>
              <a:t>()</a:t>
            </a:r>
            <a:r>
              <a:rPr kumimoji="0" lang="en-US" altLang="en-US" sz="1400" b="0" i="0" u="none" strike="noStrike" cap="none" normalizeH="0" baseline="0" dirty="0">
                <a:ln>
                  <a:noFill/>
                </a:ln>
                <a:solidFill>
                  <a:schemeClr val="tx1">
                    <a:lumMod val="85000"/>
                  </a:schemeClr>
                </a:solidFill>
                <a:effectLst/>
              </a:rPr>
              <a:t> before continuing to the next iteration.</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lumMod val="85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lumMod val="85000"/>
                  </a:schemeClr>
                </a:solidFill>
                <a:effectLst/>
                <a:latin typeface="Arial" panose="020B0604020202020204" pitchFamily="34" charset="0"/>
              </a:rPr>
              <a:t>So essentially, this function displays a menu to the user, gets their choice, and performs the corresponding operation. It continues to do this until the user chooses to exit. At that point, it saves all reservations to a file before ending the program.</a:t>
            </a:r>
          </a:p>
        </p:txBody>
      </p:sp>
    </p:spTree>
    <p:extLst>
      <p:ext uri="{BB962C8B-B14F-4D97-AF65-F5344CB8AC3E}">
        <p14:creationId xmlns:p14="http://schemas.microsoft.com/office/powerpoint/2010/main" val="2378942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5D90F-A72A-F592-5AA0-819ABF05E740}"/>
              </a:ext>
            </a:extLst>
          </p:cNvPr>
          <p:cNvSpPr>
            <a:spLocks noGrp="1"/>
          </p:cNvSpPr>
          <p:nvPr>
            <p:ph type="title"/>
          </p:nvPr>
        </p:nvSpPr>
        <p:spPr>
          <a:xfrm>
            <a:off x="1034683" y="442668"/>
            <a:ext cx="10122632" cy="652054"/>
          </a:xfrm>
        </p:spPr>
        <p:txBody>
          <a:bodyPr/>
          <a:lstStyle/>
          <a:p>
            <a:r>
              <a:rPr lang="en-IN" dirty="0"/>
              <a:t>RESERVE FUNCTION</a:t>
            </a:r>
          </a:p>
        </p:txBody>
      </p:sp>
      <p:sp>
        <p:nvSpPr>
          <p:cNvPr id="4" name="Footer Placeholder 3">
            <a:extLst>
              <a:ext uri="{FF2B5EF4-FFF2-40B4-BE49-F238E27FC236}">
                <a16:creationId xmlns:a16="http://schemas.microsoft.com/office/drawing/2014/main" id="{274D1E62-0424-98A0-2B73-0937E1B68DDC}"/>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DF3AE996-B86C-3C0E-9DE6-794052D0564F}"/>
              </a:ext>
            </a:extLst>
          </p:cNvPr>
          <p:cNvSpPr>
            <a:spLocks noGrp="1"/>
          </p:cNvSpPr>
          <p:nvPr>
            <p:ph type="sldNum" sz="quarter" idx="11"/>
          </p:nvPr>
        </p:nvSpPr>
        <p:spPr/>
        <p:txBody>
          <a:bodyPr/>
          <a:lstStyle/>
          <a:p>
            <a:fld id="{09A01C0A-2BB6-49E7-91A3-DCB9F9F59583}" type="slidenum">
              <a:rPr lang="en-US" smtClean="0"/>
              <a:pPr/>
              <a:t>17</a:t>
            </a:fld>
            <a:endParaRPr lang="en-US" dirty="0"/>
          </a:p>
        </p:txBody>
      </p:sp>
      <p:sp>
        <p:nvSpPr>
          <p:cNvPr id="6" name="Rectangle 1">
            <a:extLst>
              <a:ext uri="{FF2B5EF4-FFF2-40B4-BE49-F238E27FC236}">
                <a16:creationId xmlns:a16="http://schemas.microsoft.com/office/drawing/2014/main" id="{492A7E9A-D159-CDB5-A427-CDF6A84C87D5}"/>
              </a:ext>
            </a:extLst>
          </p:cNvPr>
          <p:cNvSpPr txBox="1">
            <a:spLocks noChangeArrowheads="1"/>
          </p:cNvSpPr>
          <p:nvPr/>
        </p:nvSpPr>
        <p:spPr bwMode="auto">
          <a:xfrm>
            <a:off x="164591" y="1311554"/>
            <a:ext cx="11643361"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lnSpc>
                <a:spcPct val="100000"/>
              </a:lnSpc>
              <a:spcBef>
                <a:spcPct val="0"/>
              </a:spcBef>
              <a:spcAft>
                <a:spcPct val="0"/>
              </a:spcAft>
            </a:pPr>
            <a:r>
              <a:rPr lang="en-US" altLang="en-US" sz="1600" dirty="0">
                <a:solidFill>
                  <a:schemeClr val="tx1">
                    <a:lumMod val="85000"/>
                  </a:schemeClr>
                </a:solidFill>
                <a:latin typeface="Arial" panose="020B0604020202020204" pitchFamily="34" charset="0"/>
              </a:rPr>
              <a:t>The </a:t>
            </a:r>
            <a:r>
              <a:rPr lang="en-US" altLang="en-US" sz="1600" dirty="0">
                <a:solidFill>
                  <a:schemeClr val="tx1">
                    <a:lumMod val="85000"/>
                  </a:schemeClr>
                </a:solidFill>
                <a:latin typeface="Arial Unicode MS"/>
              </a:rPr>
              <a:t>reserve</a:t>
            </a:r>
            <a:r>
              <a:rPr lang="en-US" altLang="en-US" sz="1600" dirty="0">
                <a:solidFill>
                  <a:schemeClr val="tx1">
                    <a:lumMod val="85000"/>
                  </a:schemeClr>
                </a:solidFill>
              </a:rPr>
              <a:t> function in the provided code is used to reserve a seat in the airline system. </a:t>
            </a:r>
          </a:p>
          <a:p>
            <a:pPr eaLnBrk="0" fontAlgn="base" hangingPunct="0">
              <a:lnSpc>
                <a:spcPct val="100000"/>
              </a:lnSpc>
              <a:spcBef>
                <a:spcPct val="0"/>
              </a:spcBef>
              <a:spcAft>
                <a:spcPct val="0"/>
              </a:spcAft>
            </a:pPr>
            <a:endParaRPr lang="en-US" altLang="en-US" sz="1600" dirty="0">
              <a:solidFill>
                <a:schemeClr val="tx1">
                  <a:lumMod val="85000"/>
                </a:schemeClr>
              </a:solidFill>
            </a:endParaRPr>
          </a:p>
          <a:p>
            <a:pPr eaLnBrk="0" fontAlgn="base" hangingPunct="0">
              <a:lnSpc>
                <a:spcPct val="100000"/>
              </a:lnSpc>
              <a:spcBef>
                <a:spcPct val="0"/>
              </a:spcBef>
              <a:spcAft>
                <a:spcPct val="0"/>
              </a:spcAft>
            </a:pPr>
            <a:r>
              <a:rPr lang="en-US" altLang="en-US" sz="1600" dirty="0">
                <a:solidFill>
                  <a:schemeClr val="tx1">
                    <a:lumMod val="85000"/>
                  </a:schemeClr>
                </a:solidFill>
                <a:latin typeface="Arial" panose="020B0604020202020204" pitchFamily="34" charset="0"/>
              </a:rPr>
              <a:t>1.The function takes an integer </a:t>
            </a:r>
            <a:r>
              <a:rPr lang="en-US" altLang="en-US" sz="1600" dirty="0">
                <a:solidFill>
                  <a:schemeClr val="tx1">
                    <a:lumMod val="85000"/>
                  </a:schemeClr>
                </a:solidFill>
                <a:latin typeface="Arial Unicode MS"/>
              </a:rPr>
              <a:t>x</a:t>
            </a:r>
            <a:r>
              <a:rPr lang="en-US" altLang="en-US" sz="1600" dirty="0">
                <a:solidFill>
                  <a:schemeClr val="tx1">
                    <a:lumMod val="85000"/>
                  </a:schemeClr>
                </a:solidFill>
              </a:rPr>
              <a:t> as an argument, which represents the seat number.</a:t>
            </a:r>
          </a:p>
          <a:p>
            <a:pPr eaLnBrk="0" fontAlgn="base" hangingPunct="0">
              <a:lnSpc>
                <a:spcPct val="100000"/>
              </a:lnSpc>
              <a:spcBef>
                <a:spcPct val="0"/>
              </a:spcBef>
              <a:spcAft>
                <a:spcPct val="0"/>
              </a:spcAft>
            </a:pPr>
            <a:endParaRPr lang="en-US" altLang="en-US" sz="1600"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2"/>
            </a:pPr>
            <a:r>
              <a:rPr lang="en-US" altLang="en-US" sz="1600" dirty="0">
                <a:solidFill>
                  <a:schemeClr val="tx1">
                    <a:lumMod val="85000"/>
                  </a:schemeClr>
                </a:solidFill>
                <a:latin typeface="Arial" panose="020B0604020202020204" pitchFamily="34" charset="0"/>
              </a:rPr>
              <a:t>It checks if </a:t>
            </a:r>
            <a:r>
              <a:rPr lang="en-US" altLang="en-US" sz="1600" dirty="0">
                <a:solidFill>
                  <a:schemeClr val="tx1">
                    <a:lumMod val="85000"/>
                  </a:schemeClr>
                </a:solidFill>
                <a:latin typeface="Arial Unicode MS"/>
              </a:rPr>
              <a:t>begin</a:t>
            </a:r>
            <a:r>
              <a:rPr lang="en-US" altLang="en-US" sz="1600" dirty="0">
                <a:solidFill>
                  <a:schemeClr val="tx1">
                    <a:lumMod val="85000"/>
                  </a:schemeClr>
                </a:solidFill>
              </a:rPr>
              <a:t> (the start of the linked list) is NULL, which means this is the first reservation.</a:t>
            </a:r>
            <a:endParaRPr lang="en-US" altLang="en-US" sz="1600" dirty="0">
              <a:solidFill>
                <a:schemeClr val="tx1">
                  <a:lumMod val="85000"/>
                </a:schemeClr>
              </a:solidFill>
              <a:latin typeface="Arial" panose="020B0604020202020204" pitchFamily="34" charset="0"/>
            </a:endParaRPr>
          </a:p>
          <a:p>
            <a:pPr lvl="1" eaLnBrk="0" fontAlgn="base" hangingPunct="0">
              <a:lnSpc>
                <a:spcPct val="100000"/>
              </a:lnSpc>
              <a:spcBef>
                <a:spcPct val="0"/>
              </a:spcBef>
              <a:spcAft>
                <a:spcPct val="0"/>
              </a:spcAft>
              <a:buFontTx/>
              <a:buChar char="•"/>
            </a:pPr>
            <a:r>
              <a:rPr lang="en-US" altLang="en-US" sz="1600" dirty="0">
                <a:solidFill>
                  <a:schemeClr val="tx1">
                    <a:lumMod val="85000"/>
                  </a:schemeClr>
                </a:solidFill>
                <a:latin typeface="Arial" panose="020B0604020202020204" pitchFamily="34" charset="0"/>
              </a:rPr>
              <a:t>If it is the first reservation, it allocates memory for a new node, gets the details from the user by calling the </a:t>
            </a:r>
            <a:r>
              <a:rPr lang="en-US" altLang="en-US" sz="1600" dirty="0">
                <a:solidFill>
                  <a:schemeClr val="tx1">
                    <a:lumMod val="85000"/>
                  </a:schemeClr>
                </a:solidFill>
                <a:latin typeface="Arial Unicode MS"/>
              </a:rPr>
              <a:t>details</a:t>
            </a:r>
            <a:r>
              <a:rPr lang="en-US" altLang="en-US" sz="1600" dirty="0">
                <a:solidFill>
                  <a:schemeClr val="tx1">
                    <a:lumMod val="85000"/>
                  </a:schemeClr>
                </a:solidFill>
              </a:rPr>
              <a:t> function, sets </a:t>
            </a:r>
            <a:r>
              <a:rPr lang="en-US" altLang="en-US" sz="1600" dirty="0">
                <a:solidFill>
                  <a:schemeClr val="tx1">
                    <a:lumMod val="85000"/>
                  </a:schemeClr>
                </a:solidFill>
                <a:latin typeface="Arial Unicode MS"/>
              </a:rPr>
              <a:t>following</a:t>
            </a:r>
            <a:r>
              <a:rPr lang="en-US" altLang="en-US" sz="1600" dirty="0">
                <a:solidFill>
                  <a:schemeClr val="tx1">
                    <a:lumMod val="85000"/>
                  </a:schemeClr>
                </a:solidFill>
              </a:rPr>
              <a:t> to NULL (indicating the end of the list), and prints a success message. It also sets </a:t>
            </a:r>
            <a:r>
              <a:rPr lang="en-US" altLang="en-US" sz="1600" dirty="0">
                <a:solidFill>
                  <a:schemeClr val="tx1">
                    <a:lumMod val="85000"/>
                  </a:schemeClr>
                </a:solidFill>
                <a:latin typeface="Arial Unicode MS"/>
              </a:rPr>
              <a:t>stream-&gt;</a:t>
            </a:r>
            <a:r>
              <a:rPr lang="en-US" altLang="en-US" sz="1600" dirty="0" err="1">
                <a:solidFill>
                  <a:schemeClr val="tx1">
                    <a:lumMod val="85000"/>
                  </a:schemeClr>
                </a:solidFill>
                <a:latin typeface="Arial Unicode MS"/>
              </a:rPr>
              <a:t>seat_num</a:t>
            </a:r>
            <a:r>
              <a:rPr lang="en-US" altLang="en-US" sz="1600" dirty="0">
                <a:solidFill>
                  <a:schemeClr val="tx1">
                    <a:lumMod val="85000"/>
                  </a:schemeClr>
                </a:solidFill>
              </a:rPr>
              <a:t> to </a:t>
            </a:r>
            <a:r>
              <a:rPr lang="en-US" altLang="en-US" sz="1600" dirty="0">
                <a:solidFill>
                  <a:schemeClr val="tx1">
                    <a:lumMod val="85000"/>
                  </a:schemeClr>
                </a:solidFill>
                <a:latin typeface="Arial Unicode MS"/>
              </a:rPr>
              <a:t>x</a:t>
            </a:r>
            <a:r>
              <a:rPr lang="en-US" altLang="en-US" sz="1600" dirty="0">
                <a:solidFill>
                  <a:schemeClr val="tx1">
                    <a:lumMod val="85000"/>
                  </a:schemeClr>
                </a:solidFill>
              </a:rPr>
              <a:t>, which is the seat number.</a:t>
            </a:r>
          </a:p>
          <a:p>
            <a:pPr lvl="1" eaLnBrk="0" fontAlgn="base" hangingPunct="0">
              <a:lnSpc>
                <a:spcPct val="100000"/>
              </a:lnSpc>
              <a:spcBef>
                <a:spcPct val="0"/>
              </a:spcBef>
              <a:spcAft>
                <a:spcPct val="0"/>
              </a:spcAft>
              <a:buFontTx/>
              <a:buChar char="•"/>
            </a:pPr>
            <a:endParaRPr lang="en-US" altLang="en-US" sz="1600" dirty="0">
              <a:solidFill>
                <a:schemeClr val="tx1">
                  <a:lumMod val="85000"/>
                </a:schemeClr>
              </a:solidFill>
              <a:latin typeface="Arial" panose="020B0604020202020204" pitchFamily="34" charset="0"/>
            </a:endParaRPr>
          </a:p>
          <a:p>
            <a:pPr lvl="1" eaLnBrk="0" fontAlgn="base" hangingPunct="0">
              <a:lnSpc>
                <a:spcPct val="100000"/>
              </a:lnSpc>
              <a:spcBef>
                <a:spcPct val="0"/>
              </a:spcBef>
              <a:spcAft>
                <a:spcPct val="0"/>
              </a:spcAft>
              <a:buFontTx/>
              <a:buChar char="•"/>
            </a:pPr>
            <a:endParaRPr lang="en-US" altLang="en-US" sz="1600"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3"/>
            </a:pPr>
            <a:r>
              <a:rPr lang="en-US" altLang="en-US" sz="1600" dirty="0">
                <a:solidFill>
                  <a:schemeClr val="tx1">
                    <a:lumMod val="85000"/>
                  </a:schemeClr>
                </a:solidFill>
                <a:latin typeface="Arial" panose="020B0604020202020204" pitchFamily="34" charset="0"/>
              </a:rPr>
              <a:t>If it’s not the first reservation, it checks if </a:t>
            </a:r>
            <a:r>
              <a:rPr lang="en-US" altLang="en-US" sz="1600" dirty="0">
                <a:solidFill>
                  <a:schemeClr val="tx1">
                    <a:lumMod val="85000"/>
                  </a:schemeClr>
                </a:solidFill>
                <a:latin typeface="Arial Unicode MS"/>
              </a:rPr>
              <a:t>x</a:t>
            </a:r>
            <a:r>
              <a:rPr lang="en-US" altLang="en-US" sz="1600" dirty="0">
                <a:solidFill>
                  <a:schemeClr val="tx1">
                    <a:lumMod val="85000"/>
                  </a:schemeClr>
                </a:solidFill>
              </a:rPr>
              <a:t> is greater than 15, which means all seats are full.</a:t>
            </a:r>
            <a:endParaRPr lang="en-US" altLang="en-US" sz="1600" dirty="0">
              <a:solidFill>
                <a:schemeClr val="tx1">
                  <a:lumMod val="85000"/>
                </a:schemeClr>
              </a:solidFill>
              <a:latin typeface="Arial" panose="020B0604020202020204" pitchFamily="34" charset="0"/>
            </a:endParaRPr>
          </a:p>
          <a:p>
            <a:pPr lvl="1" eaLnBrk="0" fontAlgn="base" hangingPunct="0">
              <a:lnSpc>
                <a:spcPct val="100000"/>
              </a:lnSpc>
              <a:spcBef>
                <a:spcPct val="0"/>
              </a:spcBef>
              <a:spcAft>
                <a:spcPct val="0"/>
              </a:spcAft>
              <a:buFontTx/>
              <a:buChar char="•"/>
            </a:pPr>
            <a:r>
              <a:rPr lang="en-US" altLang="en-US" sz="1600" dirty="0">
                <a:solidFill>
                  <a:schemeClr val="tx1">
                    <a:lumMod val="85000"/>
                  </a:schemeClr>
                </a:solidFill>
                <a:latin typeface="Arial" panose="020B0604020202020204" pitchFamily="34" charset="0"/>
              </a:rPr>
              <a:t>If all seats are full, it prints a message saying “Seat Full” and returns from the function.</a:t>
            </a:r>
          </a:p>
          <a:p>
            <a:pPr lvl="1" eaLnBrk="0" fontAlgn="base" hangingPunct="0">
              <a:lnSpc>
                <a:spcPct val="100000"/>
              </a:lnSpc>
              <a:spcBef>
                <a:spcPct val="0"/>
              </a:spcBef>
              <a:spcAft>
                <a:spcPct val="0"/>
              </a:spcAft>
              <a:buFontTx/>
              <a:buChar char="•"/>
            </a:pPr>
            <a:endParaRPr lang="en-US" altLang="en-US" sz="1600"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4"/>
            </a:pPr>
            <a:r>
              <a:rPr lang="en-US" altLang="en-US" sz="1600" dirty="0">
                <a:solidFill>
                  <a:schemeClr val="tx1">
                    <a:lumMod val="85000"/>
                  </a:schemeClr>
                </a:solidFill>
                <a:latin typeface="Arial" panose="020B0604020202020204" pitchFamily="34" charset="0"/>
              </a:rPr>
              <a:t>If it’s not the first reservation and there are less than 15 reservations, it enters a loop to find the end of the list.</a:t>
            </a:r>
          </a:p>
          <a:p>
            <a:pPr lvl="1" eaLnBrk="0" fontAlgn="base" hangingPunct="0">
              <a:lnSpc>
                <a:spcPct val="100000"/>
              </a:lnSpc>
              <a:spcBef>
                <a:spcPct val="0"/>
              </a:spcBef>
              <a:spcAft>
                <a:spcPct val="0"/>
              </a:spcAft>
              <a:buFontTx/>
              <a:buChar char="•"/>
            </a:pPr>
            <a:r>
              <a:rPr lang="en-US" altLang="en-US" sz="1600" dirty="0">
                <a:solidFill>
                  <a:schemeClr val="tx1">
                    <a:lumMod val="85000"/>
                  </a:schemeClr>
                </a:solidFill>
                <a:latin typeface="Arial" panose="020B0604020202020204" pitchFamily="34" charset="0"/>
              </a:rPr>
              <a:t>In this loop, while </a:t>
            </a:r>
            <a:r>
              <a:rPr lang="en-US" altLang="en-US" sz="1600" dirty="0">
                <a:solidFill>
                  <a:schemeClr val="tx1">
                    <a:lumMod val="85000"/>
                  </a:schemeClr>
                </a:solidFill>
                <a:latin typeface="Arial Unicode MS"/>
              </a:rPr>
              <a:t>stream-&gt;following</a:t>
            </a:r>
            <a:r>
              <a:rPr lang="en-US" altLang="en-US" sz="1600" dirty="0">
                <a:solidFill>
                  <a:schemeClr val="tx1">
                    <a:lumMod val="85000"/>
                  </a:schemeClr>
                </a:solidFill>
              </a:rPr>
              <a:t> is not NULL, it moves </a:t>
            </a:r>
            <a:r>
              <a:rPr lang="en-US" altLang="en-US" sz="1600" dirty="0">
                <a:solidFill>
                  <a:schemeClr val="tx1">
                    <a:lumMod val="85000"/>
                  </a:schemeClr>
                </a:solidFill>
                <a:latin typeface="Arial Unicode MS"/>
              </a:rPr>
              <a:t>stream</a:t>
            </a:r>
            <a:r>
              <a:rPr lang="en-US" altLang="en-US" sz="1600" dirty="0">
                <a:solidFill>
                  <a:schemeClr val="tx1">
                    <a:lumMod val="85000"/>
                  </a:schemeClr>
                </a:solidFill>
              </a:rPr>
              <a:t> to the next node by setting </a:t>
            </a:r>
            <a:r>
              <a:rPr lang="en-US" altLang="en-US" sz="1600" dirty="0">
                <a:solidFill>
                  <a:schemeClr val="tx1">
                    <a:lumMod val="85000"/>
                  </a:schemeClr>
                </a:solidFill>
                <a:latin typeface="Arial Unicode MS"/>
              </a:rPr>
              <a:t>stream = stream-&gt;following</a:t>
            </a:r>
            <a:r>
              <a:rPr lang="en-US" altLang="en-US" sz="1600" dirty="0">
                <a:solidFill>
                  <a:schemeClr val="tx1">
                    <a:lumMod val="85000"/>
                  </a:schemeClr>
                </a:solidFill>
              </a:rPr>
              <a:t>.</a:t>
            </a:r>
          </a:p>
          <a:p>
            <a:pPr lvl="1" eaLnBrk="0" fontAlgn="base" hangingPunct="0">
              <a:lnSpc>
                <a:spcPct val="100000"/>
              </a:lnSpc>
              <a:spcBef>
                <a:spcPct val="0"/>
              </a:spcBef>
              <a:spcAft>
                <a:spcPct val="0"/>
              </a:spcAft>
              <a:buFontTx/>
              <a:buChar char="•"/>
            </a:pPr>
            <a:endParaRPr lang="en-US" altLang="en-US" sz="1600"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5"/>
            </a:pPr>
            <a:r>
              <a:rPr lang="en-US" altLang="en-US" sz="1600" dirty="0">
                <a:solidFill>
                  <a:schemeClr val="tx1">
                    <a:lumMod val="85000"/>
                  </a:schemeClr>
                </a:solidFill>
                <a:latin typeface="Arial" panose="020B0604020202020204" pitchFamily="34" charset="0"/>
              </a:rPr>
              <a:t>Once it finds the end of the list, it allocates memory for a new node at the end of the list, gets details from the user by calling the </a:t>
            </a:r>
            <a:r>
              <a:rPr lang="en-US" altLang="en-US" sz="1600" dirty="0">
                <a:solidFill>
                  <a:schemeClr val="tx1">
                    <a:lumMod val="85000"/>
                  </a:schemeClr>
                </a:solidFill>
                <a:latin typeface="Arial Unicode MS"/>
              </a:rPr>
              <a:t>details</a:t>
            </a:r>
            <a:r>
              <a:rPr lang="en-US" altLang="en-US" sz="1600" dirty="0">
                <a:solidFill>
                  <a:schemeClr val="tx1">
                    <a:lumMod val="85000"/>
                  </a:schemeClr>
                </a:solidFill>
              </a:rPr>
              <a:t> function, sets </a:t>
            </a:r>
            <a:r>
              <a:rPr lang="en-US" altLang="en-US" sz="1600" dirty="0">
                <a:solidFill>
                  <a:schemeClr val="tx1">
                    <a:lumMod val="85000"/>
                  </a:schemeClr>
                </a:solidFill>
                <a:latin typeface="Arial Unicode MS"/>
              </a:rPr>
              <a:t>following</a:t>
            </a:r>
            <a:r>
              <a:rPr lang="en-US" altLang="en-US" sz="1600" dirty="0">
                <a:solidFill>
                  <a:schemeClr val="tx1">
                    <a:lumMod val="85000"/>
                  </a:schemeClr>
                </a:solidFill>
              </a:rPr>
              <a:t> to NULL (indicating the end of the list), and prints a success message. It also sets </a:t>
            </a:r>
            <a:r>
              <a:rPr lang="en-US" altLang="en-US" sz="1600" dirty="0">
                <a:solidFill>
                  <a:schemeClr val="tx1">
                    <a:lumMod val="85000"/>
                  </a:schemeClr>
                </a:solidFill>
                <a:latin typeface="Arial Unicode MS"/>
              </a:rPr>
              <a:t>stream-&gt;</a:t>
            </a:r>
            <a:r>
              <a:rPr lang="en-US" altLang="en-US" sz="1600" dirty="0" err="1">
                <a:solidFill>
                  <a:schemeClr val="tx1">
                    <a:lumMod val="85000"/>
                  </a:schemeClr>
                </a:solidFill>
                <a:latin typeface="Arial Unicode MS"/>
              </a:rPr>
              <a:t>seat_num</a:t>
            </a:r>
            <a:r>
              <a:rPr lang="en-US" altLang="en-US" sz="1600" dirty="0">
                <a:solidFill>
                  <a:schemeClr val="tx1">
                    <a:lumMod val="85000"/>
                  </a:schemeClr>
                </a:solidFill>
              </a:rPr>
              <a:t> to </a:t>
            </a:r>
            <a:r>
              <a:rPr lang="en-US" altLang="en-US" sz="1600" dirty="0">
                <a:solidFill>
                  <a:schemeClr val="tx1">
                    <a:lumMod val="85000"/>
                  </a:schemeClr>
                </a:solidFill>
                <a:latin typeface="Arial Unicode MS"/>
              </a:rPr>
              <a:t>x</a:t>
            </a:r>
            <a:r>
              <a:rPr lang="en-US" altLang="en-US" sz="1600" dirty="0">
                <a:solidFill>
                  <a:schemeClr val="tx1">
                    <a:lumMod val="85000"/>
                  </a:schemeClr>
                </a:solidFill>
              </a:rPr>
              <a:t>, which is the seat number.</a:t>
            </a:r>
            <a:endParaRPr lang="en-US" altLang="en-US" sz="1600"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pPr>
            <a:r>
              <a:rPr lang="en-US" altLang="en-US" sz="1600" dirty="0">
                <a:solidFill>
                  <a:schemeClr val="tx1">
                    <a:lumMod val="85000"/>
                  </a:schemeClr>
                </a:solidFill>
                <a:latin typeface="Arial" panose="020B0604020202020204" pitchFamily="34" charset="0"/>
              </a:rPr>
              <a:t>So essentially, this function adds a new reservation at either the beginning or end of the linked list depending on whether it’s the first reservation or not. It also checks if all seats are full before making a new reservation.</a:t>
            </a:r>
          </a:p>
        </p:txBody>
      </p:sp>
    </p:spTree>
    <p:extLst>
      <p:ext uri="{BB962C8B-B14F-4D97-AF65-F5344CB8AC3E}">
        <p14:creationId xmlns:p14="http://schemas.microsoft.com/office/powerpoint/2010/main" val="1296152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
                                  </p:iterate>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iterate type="wd">
                                    <p:tmAbs val="10"/>
                                  </p:iterate>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iterate type="wd">
                                    <p:tmAbs val="10"/>
                                  </p:iterate>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iterate type="wd">
                                    <p:tmAbs val="10"/>
                                  </p:iterate>
                                  <p:childTnLst>
                                    <p:set>
                                      <p:cBhvr>
                                        <p:cTn id="12" dur="1" fill="hold">
                                          <p:stCondLst>
                                            <p:cond delay="0"/>
                                          </p:stCondLst>
                                        </p:cTn>
                                        <p:tgtEl>
                                          <p:spTgt spid="6">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iterate type="wd">
                                    <p:tmAbs val="10"/>
                                  </p:iterate>
                                  <p:childTnLst>
                                    <p:set>
                                      <p:cBhvr>
                                        <p:cTn id="14" dur="1" fill="hold">
                                          <p:stCondLst>
                                            <p:cond delay="0"/>
                                          </p:stCondLst>
                                        </p:cTn>
                                        <p:tgtEl>
                                          <p:spTgt spid="6">
                                            <p:txEl>
                                              <p:pRg st="8" end="8"/>
                                            </p:txEl>
                                          </p:spTgt>
                                        </p:tgtEl>
                                        <p:attrNameLst>
                                          <p:attrName>style.visibility</p:attrName>
                                        </p:attrNameLst>
                                      </p:cBhvr>
                                      <p:to>
                                        <p:strVal val="visible"/>
                                      </p:to>
                                    </p:set>
                                  </p:childTnLst>
                                </p:cTn>
                              </p:par>
                              <p:par>
                                <p:cTn id="15" presetID="1" presetClass="entr" presetSubtype="0" fill="hold" grpId="0" nodeType="withEffect">
                                  <p:stCondLst>
                                    <p:cond delay="0"/>
                                  </p:stCondLst>
                                  <p:iterate type="wd">
                                    <p:tmAbs val="10"/>
                                  </p:iterate>
                                  <p:childTnLst>
                                    <p:set>
                                      <p:cBhvr>
                                        <p:cTn id="16" dur="1" fill="hold">
                                          <p:stCondLst>
                                            <p:cond delay="0"/>
                                          </p:stCondLst>
                                        </p:cTn>
                                        <p:tgtEl>
                                          <p:spTgt spid="6">
                                            <p:txEl>
                                              <p:pRg st="9" end="9"/>
                                            </p:txEl>
                                          </p:spTgt>
                                        </p:tgtEl>
                                        <p:attrNameLst>
                                          <p:attrName>style.visibility</p:attrName>
                                        </p:attrNameLst>
                                      </p:cBhvr>
                                      <p:to>
                                        <p:strVal val="visible"/>
                                      </p:to>
                                    </p:set>
                                  </p:childTnLst>
                                </p:cTn>
                              </p:par>
                              <p:par>
                                <p:cTn id="17" presetID="1" presetClass="entr" presetSubtype="0" fill="hold" grpId="0" nodeType="withEffect">
                                  <p:stCondLst>
                                    <p:cond delay="0"/>
                                  </p:stCondLst>
                                  <p:iterate type="wd">
                                    <p:tmAbs val="10"/>
                                  </p:iterate>
                                  <p:childTnLst>
                                    <p:set>
                                      <p:cBhvr>
                                        <p:cTn id="18" dur="1" fill="hold">
                                          <p:stCondLst>
                                            <p:cond delay="0"/>
                                          </p:stCondLst>
                                        </p:cTn>
                                        <p:tgtEl>
                                          <p:spTgt spid="6">
                                            <p:txEl>
                                              <p:pRg st="11" end="11"/>
                                            </p:txEl>
                                          </p:spTgt>
                                        </p:tgtEl>
                                        <p:attrNameLst>
                                          <p:attrName>style.visibility</p:attrName>
                                        </p:attrNameLst>
                                      </p:cBhvr>
                                      <p:to>
                                        <p:strVal val="visible"/>
                                      </p:to>
                                    </p:set>
                                  </p:childTnLst>
                                </p:cTn>
                              </p:par>
                              <p:par>
                                <p:cTn id="19" presetID="1" presetClass="entr" presetSubtype="0" fill="hold" grpId="0" nodeType="withEffect">
                                  <p:stCondLst>
                                    <p:cond delay="0"/>
                                  </p:stCondLst>
                                  <p:iterate type="wd">
                                    <p:tmAbs val="10"/>
                                  </p:iterate>
                                  <p:childTnLst>
                                    <p:set>
                                      <p:cBhvr>
                                        <p:cTn id="20" dur="1" fill="hold">
                                          <p:stCondLst>
                                            <p:cond delay="0"/>
                                          </p:stCondLst>
                                        </p:cTn>
                                        <p:tgtEl>
                                          <p:spTgt spid="6">
                                            <p:txEl>
                                              <p:pRg st="12" end="12"/>
                                            </p:txEl>
                                          </p:spTgt>
                                        </p:tgtEl>
                                        <p:attrNameLst>
                                          <p:attrName>style.visibility</p:attrName>
                                        </p:attrNameLst>
                                      </p:cBhvr>
                                      <p:to>
                                        <p:strVal val="visible"/>
                                      </p:to>
                                    </p:set>
                                  </p:childTnLst>
                                </p:cTn>
                              </p:par>
                              <p:par>
                                <p:cTn id="21" presetID="1" presetClass="entr" presetSubtype="0" fill="hold" grpId="0" nodeType="withEffect">
                                  <p:stCondLst>
                                    <p:cond delay="0"/>
                                  </p:stCondLst>
                                  <p:iterate type="wd">
                                    <p:tmAbs val="10"/>
                                  </p:iterate>
                                  <p:childTnLst>
                                    <p:set>
                                      <p:cBhvr>
                                        <p:cTn id="22" dur="1" fill="hold">
                                          <p:stCondLst>
                                            <p:cond delay="0"/>
                                          </p:stCondLst>
                                        </p:cTn>
                                        <p:tgtEl>
                                          <p:spTgt spid="6">
                                            <p:txEl>
                                              <p:pRg st="14" end="14"/>
                                            </p:txEl>
                                          </p:spTgt>
                                        </p:tgtEl>
                                        <p:attrNameLst>
                                          <p:attrName>style.visibility</p:attrName>
                                        </p:attrNameLst>
                                      </p:cBhvr>
                                      <p:to>
                                        <p:strVal val="visible"/>
                                      </p:to>
                                    </p:set>
                                  </p:childTnLst>
                                </p:cTn>
                              </p:par>
                              <p:par>
                                <p:cTn id="23" presetID="1" presetClass="entr" presetSubtype="0" fill="hold" grpId="0" nodeType="withEffect">
                                  <p:stCondLst>
                                    <p:cond delay="0"/>
                                  </p:stCondLst>
                                  <p:iterate type="wd">
                                    <p:tmAbs val="10"/>
                                  </p:iterate>
                                  <p:childTnLst>
                                    <p:set>
                                      <p:cBhvr>
                                        <p:cTn id="24" dur="1" fill="hold">
                                          <p:stCondLst>
                                            <p:cond delay="0"/>
                                          </p:stCondLst>
                                        </p:cTn>
                                        <p:tgtEl>
                                          <p:spTgt spid="6">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EED24-1BC1-03B5-2DF2-3762C755E770}"/>
              </a:ext>
            </a:extLst>
          </p:cNvPr>
          <p:cNvSpPr>
            <a:spLocks noGrp="1"/>
          </p:cNvSpPr>
          <p:nvPr>
            <p:ph type="title"/>
          </p:nvPr>
        </p:nvSpPr>
        <p:spPr>
          <a:xfrm>
            <a:off x="853898" y="282412"/>
            <a:ext cx="10122632" cy="652054"/>
          </a:xfrm>
        </p:spPr>
        <p:txBody>
          <a:bodyPr/>
          <a:lstStyle/>
          <a:p>
            <a:r>
              <a:rPr lang="en-IN" dirty="0"/>
              <a:t>CANCEL FUNCTION</a:t>
            </a:r>
          </a:p>
        </p:txBody>
      </p:sp>
      <p:sp>
        <p:nvSpPr>
          <p:cNvPr id="4" name="Footer Placeholder 3">
            <a:extLst>
              <a:ext uri="{FF2B5EF4-FFF2-40B4-BE49-F238E27FC236}">
                <a16:creationId xmlns:a16="http://schemas.microsoft.com/office/drawing/2014/main" id="{F3604ABA-A61C-74CD-7133-384B08B34646}"/>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EAC1C8E7-8F24-305D-4435-E65E16FD2C99}"/>
              </a:ext>
            </a:extLst>
          </p:cNvPr>
          <p:cNvSpPr>
            <a:spLocks noGrp="1"/>
          </p:cNvSpPr>
          <p:nvPr>
            <p:ph type="sldNum" sz="quarter" idx="11"/>
          </p:nvPr>
        </p:nvSpPr>
        <p:spPr/>
        <p:txBody>
          <a:bodyPr/>
          <a:lstStyle/>
          <a:p>
            <a:fld id="{09A01C0A-2BB6-49E7-91A3-DCB9F9F59583}" type="slidenum">
              <a:rPr lang="en-US" smtClean="0"/>
              <a:pPr/>
              <a:t>18</a:t>
            </a:fld>
            <a:endParaRPr lang="en-US" dirty="0"/>
          </a:p>
        </p:txBody>
      </p:sp>
      <p:sp>
        <p:nvSpPr>
          <p:cNvPr id="6" name="Rectangle 1">
            <a:extLst>
              <a:ext uri="{FF2B5EF4-FFF2-40B4-BE49-F238E27FC236}">
                <a16:creationId xmlns:a16="http://schemas.microsoft.com/office/drawing/2014/main" id="{68647C14-873E-E01D-E30D-613F630E6568}"/>
              </a:ext>
            </a:extLst>
          </p:cNvPr>
          <p:cNvSpPr txBox="1">
            <a:spLocks noChangeArrowheads="1"/>
          </p:cNvSpPr>
          <p:nvPr/>
        </p:nvSpPr>
        <p:spPr bwMode="auto">
          <a:xfrm>
            <a:off x="284480" y="1039917"/>
            <a:ext cx="11805920" cy="5478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lnSpc>
                <a:spcPct val="100000"/>
              </a:lnSpc>
              <a:spcBef>
                <a:spcPct val="0"/>
              </a:spcBef>
              <a:spcAft>
                <a:spcPct val="0"/>
              </a:spcAft>
            </a:pPr>
            <a:r>
              <a:rPr lang="en-US" altLang="en-US" sz="1400">
                <a:solidFill>
                  <a:schemeClr val="tx1">
                    <a:lumMod val="85000"/>
                  </a:schemeClr>
                </a:solidFill>
                <a:latin typeface="Arial" panose="020B0604020202020204" pitchFamily="34" charset="0"/>
              </a:rPr>
              <a:t>The </a:t>
            </a:r>
            <a:r>
              <a:rPr lang="en-US" altLang="en-US" sz="1400">
                <a:solidFill>
                  <a:schemeClr val="tx1">
                    <a:lumMod val="85000"/>
                  </a:schemeClr>
                </a:solidFill>
                <a:latin typeface="Arial Unicode MS"/>
              </a:rPr>
              <a:t>cancel</a:t>
            </a:r>
            <a:r>
              <a:rPr lang="en-US" altLang="en-US" sz="1400">
                <a:solidFill>
                  <a:schemeClr val="tx1">
                    <a:lumMod val="85000"/>
                  </a:schemeClr>
                </a:solidFill>
              </a:rPr>
              <a:t> function is used to cancel a reservation in the airline system. </a:t>
            </a:r>
          </a:p>
          <a:p>
            <a:pPr eaLnBrk="0" fontAlgn="base" hangingPunct="0">
              <a:lnSpc>
                <a:spcPct val="100000"/>
              </a:lnSpc>
              <a:spcBef>
                <a:spcPct val="0"/>
              </a:spcBef>
              <a:spcAft>
                <a:spcPct val="0"/>
              </a:spcAft>
            </a:pPr>
            <a:endParaRPr lang="en-US" altLang="en-US" sz="14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a:pPr>
            <a:r>
              <a:rPr lang="en-US" altLang="en-US" sz="1400">
                <a:solidFill>
                  <a:schemeClr val="tx1">
                    <a:lumMod val="85000"/>
                  </a:schemeClr>
                </a:solidFill>
                <a:latin typeface="Arial" panose="020B0604020202020204" pitchFamily="34" charset="0"/>
              </a:rPr>
              <a:t>The function first sets </a:t>
            </a:r>
            <a:r>
              <a:rPr lang="en-US" altLang="en-US" sz="1400">
                <a:solidFill>
                  <a:schemeClr val="tx1">
                    <a:lumMod val="85000"/>
                  </a:schemeClr>
                </a:solidFill>
                <a:latin typeface="Arial Unicode MS"/>
              </a:rPr>
              <a:t>stream</a:t>
            </a:r>
            <a:r>
              <a:rPr lang="en-US" altLang="en-US" sz="1400">
                <a:solidFill>
                  <a:schemeClr val="tx1">
                    <a:lumMod val="85000"/>
                  </a:schemeClr>
                </a:solidFill>
              </a:rPr>
              <a:t> to </a:t>
            </a:r>
            <a:r>
              <a:rPr lang="en-US" altLang="en-US" sz="1400">
                <a:solidFill>
                  <a:schemeClr val="tx1">
                    <a:lumMod val="85000"/>
                  </a:schemeClr>
                </a:solidFill>
                <a:latin typeface="Arial Unicode MS"/>
              </a:rPr>
              <a:t>begin</a:t>
            </a:r>
            <a:r>
              <a:rPr lang="en-US" altLang="en-US" sz="1400">
                <a:solidFill>
                  <a:schemeClr val="tx1">
                    <a:lumMod val="85000"/>
                  </a:schemeClr>
                </a:solidFill>
              </a:rPr>
              <a:t>, which is the start of the linked list.</a:t>
            </a:r>
          </a:p>
          <a:p>
            <a:pPr eaLnBrk="0" fontAlgn="base" hangingPunct="0">
              <a:lnSpc>
                <a:spcPct val="100000"/>
              </a:lnSpc>
              <a:spcBef>
                <a:spcPct val="0"/>
              </a:spcBef>
              <a:spcAft>
                <a:spcPct val="0"/>
              </a:spcAft>
              <a:buFontTx/>
              <a:buAutoNum type="arabicPeriod"/>
            </a:pPr>
            <a:endParaRPr lang="en-US" altLang="en-US" sz="14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2"/>
            </a:pPr>
            <a:r>
              <a:rPr lang="en-US" altLang="en-US" sz="1400">
                <a:solidFill>
                  <a:schemeClr val="tx1">
                    <a:lumMod val="85000"/>
                  </a:schemeClr>
                </a:solidFill>
                <a:latin typeface="Arial" panose="020B0604020202020204" pitchFamily="34" charset="0"/>
              </a:rPr>
              <a:t>It then clears the screen using </a:t>
            </a:r>
            <a:r>
              <a:rPr lang="en-US" altLang="en-US" sz="1400">
                <a:solidFill>
                  <a:schemeClr val="tx1">
                    <a:lumMod val="85000"/>
                  </a:schemeClr>
                </a:solidFill>
                <a:latin typeface="Arial Unicode MS"/>
              </a:rPr>
              <a:t>system("cls")</a:t>
            </a:r>
            <a:r>
              <a:rPr lang="en-US" altLang="en-US" sz="1400">
                <a:solidFill>
                  <a:schemeClr val="tx1">
                    <a:lumMod val="85000"/>
                  </a:schemeClr>
                </a:solidFill>
              </a:rPr>
              <a:t>.</a:t>
            </a:r>
          </a:p>
          <a:p>
            <a:pPr eaLnBrk="0" fontAlgn="base" hangingPunct="0">
              <a:lnSpc>
                <a:spcPct val="100000"/>
              </a:lnSpc>
              <a:spcBef>
                <a:spcPct val="0"/>
              </a:spcBef>
              <a:spcAft>
                <a:spcPct val="0"/>
              </a:spcAft>
              <a:buFontTx/>
              <a:buAutoNum type="arabicPeriod" startAt="2"/>
            </a:pPr>
            <a:endParaRPr lang="en-US" altLang="en-US" sz="14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3"/>
            </a:pPr>
            <a:r>
              <a:rPr lang="en-US" altLang="en-US" sz="1400">
                <a:solidFill>
                  <a:schemeClr val="tx1">
                    <a:lumMod val="85000"/>
                  </a:schemeClr>
                </a:solidFill>
                <a:latin typeface="Arial" panose="020B0604020202020204" pitchFamily="34" charset="0"/>
              </a:rPr>
              <a:t>It asks for the passport number of the reservation to be cancelled and stores it in a local variable </a:t>
            </a:r>
            <a:r>
              <a:rPr lang="en-US" altLang="en-US" sz="1400">
                <a:solidFill>
                  <a:schemeClr val="tx1">
                    <a:lumMod val="85000"/>
                  </a:schemeClr>
                </a:solidFill>
                <a:latin typeface="Arial Unicode MS"/>
              </a:rPr>
              <a:t>passport</a:t>
            </a:r>
            <a:r>
              <a:rPr lang="en-US" altLang="en-US" sz="1400">
                <a:solidFill>
                  <a:schemeClr val="tx1">
                    <a:lumMod val="85000"/>
                  </a:schemeClr>
                </a:solidFill>
              </a:rPr>
              <a:t>.</a:t>
            </a:r>
          </a:p>
          <a:p>
            <a:pPr eaLnBrk="0" fontAlgn="base" hangingPunct="0">
              <a:lnSpc>
                <a:spcPct val="100000"/>
              </a:lnSpc>
              <a:spcBef>
                <a:spcPct val="0"/>
              </a:spcBef>
              <a:spcAft>
                <a:spcPct val="0"/>
              </a:spcAft>
              <a:buFontTx/>
              <a:buAutoNum type="arabicPeriod" startAt="3"/>
            </a:pPr>
            <a:endParaRPr lang="en-US" altLang="en-US" sz="14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4"/>
            </a:pPr>
            <a:r>
              <a:rPr lang="en-US" altLang="en-US" sz="1400">
                <a:solidFill>
                  <a:schemeClr val="tx1">
                    <a:lumMod val="85000"/>
                  </a:schemeClr>
                </a:solidFill>
                <a:latin typeface="Arial" panose="020B0604020202020204" pitchFamily="34" charset="0"/>
              </a:rPr>
              <a:t>It checks if the passport number of the first reservation in the list (i.e., </a:t>
            </a:r>
            <a:r>
              <a:rPr lang="en-US" altLang="en-US" sz="1400">
                <a:solidFill>
                  <a:schemeClr val="tx1">
                    <a:lumMod val="85000"/>
                  </a:schemeClr>
                </a:solidFill>
                <a:latin typeface="Arial Unicode MS"/>
              </a:rPr>
              <a:t>begin-&gt;passport</a:t>
            </a:r>
            <a:r>
              <a:rPr lang="en-US" altLang="en-US" sz="1400">
                <a:solidFill>
                  <a:schemeClr val="tx1">
                    <a:lumMod val="85000"/>
                  </a:schemeClr>
                </a:solidFill>
              </a:rPr>
              <a:t>) matches the entered passport number.</a:t>
            </a:r>
            <a:endParaRPr lang="en-US" altLang="en-US" sz="1400">
              <a:solidFill>
                <a:schemeClr val="tx1">
                  <a:lumMod val="85000"/>
                </a:schemeClr>
              </a:solidFill>
              <a:latin typeface="Arial" panose="020B0604020202020204" pitchFamily="34" charset="0"/>
            </a:endParaRPr>
          </a:p>
          <a:p>
            <a:pPr lvl="1" eaLnBrk="0" fontAlgn="base" hangingPunct="0">
              <a:lnSpc>
                <a:spcPct val="100000"/>
              </a:lnSpc>
              <a:spcBef>
                <a:spcPct val="0"/>
              </a:spcBef>
              <a:spcAft>
                <a:spcPct val="0"/>
              </a:spcAft>
              <a:buFontTx/>
              <a:buChar char="•"/>
            </a:pPr>
            <a:r>
              <a:rPr lang="en-US" altLang="en-US" sz="1400">
                <a:solidFill>
                  <a:schemeClr val="tx1">
                    <a:lumMod val="85000"/>
                  </a:schemeClr>
                </a:solidFill>
                <a:latin typeface="Arial" panose="020B0604020202020204" pitchFamily="34" charset="0"/>
              </a:rPr>
              <a:t>If it matches, it sets </a:t>
            </a:r>
            <a:r>
              <a:rPr lang="en-US" altLang="en-US" sz="1400">
                <a:solidFill>
                  <a:schemeClr val="tx1">
                    <a:lumMod val="85000"/>
                  </a:schemeClr>
                </a:solidFill>
                <a:latin typeface="Arial Unicode MS"/>
              </a:rPr>
              <a:t>dummy</a:t>
            </a:r>
            <a:r>
              <a:rPr lang="en-US" altLang="en-US" sz="1400">
                <a:solidFill>
                  <a:schemeClr val="tx1">
                    <a:lumMod val="85000"/>
                  </a:schemeClr>
                </a:solidFill>
              </a:rPr>
              <a:t> to </a:t>
            </a:r>
            <a:r>
              <a:rPr lang="en-US" altLang="en-US" sz="1400">
                <a:solidFill>
                  <a:schemeClr val="tx1">
                    <a:lumMod val="85000"/>
                  </a:schemeClr>
                </a:solidFill>
                <a:latin typeface="Arial Unicode MS"/>
              </a:rPr>
              <a:t>begin</a:t>
            </a:r>
            <a:r>
              <a:rPr lang="en-US" altLang="en-US" sz="1400">
                <a:solidFill>
                  <a:schemeClr val="tx1">
                    <a:lumMod val="85000"/>
                  </a:schemeClr>
                </a:solidFill>
              </a:rPr>
              <a:t>, moves </a:t>
            </a:r>
            <a:r>
              <a:rPr lang="en-US" altLang="en-US" sz="1400">
                <a:solidFill>
                  <a:schemeClr val="tx1">
                    <a:lumMod val="85000"/>
                  </a:schemeClr>
                </a:solidFill>
                <a:latin typeface="Arial Unicode MS"/>
              </a:rPr>
              <a:t>begin</a:t>
            </a:r>
            <a:r>
              <a:rPr lang="en-US" altLang="en-US" sz="1400">
                <a:solidFill>
                  <a:schemeClr val="tx1">
                    <a:lumMod val="85000"/>
                  </a:schemeClr>
                </a:solidFill>
              </a:rPr>
              <a:t> to the next node (i.e., </a:t>
            </a:r>
            <a:r>
              <a:rPr lang="en-US" altLang="en-US" sz="1400">
                <a:solidFill>
                  <a:schemeClr val="tx1">
                    <a:lumMod val="85000"/>
                  </a:schemeClr>
                </a:solidFill>
                <a:latin typeface="Arial Unicode MS"/>
              </a:rPr>
              <a:t>begin-&gt;following</a:t>
            </a:r>
            <a:r>
              <a:rPr lang="en-US" altLang="en-US" sz="1400">
                <a:solidFill>
                  <a:schemeClr val="tx1">
                    <a:lumMod val="85000"/>
                  </a:schemeClr>
                </a:solidFill>
              </a:rPr>
              <a:t>), frees the memory allocated to </a:t>
            </a:r>
            <a:r>
              <a:rPr lang="en-US" altLang="en-US" sz="1400">
                <a:solidFill>
                  <a:schemeClr val="tx1">
                    <a:lumMod val="85000"/>
                  </a:schemeClr>
                </a:solidFill>
                <a:latin typeface="Arial Unicode MS"/>
              </a:rPr>
              <a:t>dummy</a:t>
            </a:r>
            <a:r>
              <a:rPr lang="en-US" altLang="en-US" sz="1400">
                <a:solidFill>
                  <a:schemeClr val="tx1">
                    <a:lumMod val="85000"/>
                  </a:schemeClr>
                </a:solidFill>
              </a:rPr>
              <a:t> (thereby deleting the first reservation), prints a message saying “booking has been deleted”, waits for 800 milliseconds using </a:t>
            </a:r>
            <a:r>
              <a:rPr lang="en-US" altLang="en-US" sz="1400">
                <a:solidFill>
                  <a:schemeClr val="tx1">
                    <a:lumMod val="85000"/>
                  </a:schemeClr>
                </a:solidFill>
                <a:latin typeface="Arial Unicode MS"/>
              </a:rPr>
              <a:t>Sleep(800)</a:t>
            </a:r>
            <a:r>
              <a:rPr lang="en-US" altLang="en-US" sz="1400">
                <a:solidFill>
                  <a:schemeClr val="tx1">
                    <a:lumMod val="85000"/>
                  </a:schemeClr>
                </a:solidFill>
              </a:rPr>
              <a:t>, and returns from the function.</a:t>
            </a:r>
          </a:p>
          <a:p>
            <a:pPr lvl="1" eaLnBrk="0" fontAlgn="base" hangingPunct="0">
              <a:lnSpc>
                <a:spcPct val="100000"/>
              </a:lnSpc>
              <a:spcBef>
                <a:spcPct val="0"/>
              </a:spcBef>
              <a:spcAft>
                <a:spcPct val="0"/>
              </a:spcAft>
              <a:buFontTx/>
              <a:buChar char="•"/>
            </a:pPr>
            <a:endParaRPr lang="en-US" altLang="en-US" sz="14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5"/>
            </a:pPr>
            <a:r>
              <a:rPr lang="en-US" altLang="en-US" sz="1400">
                <a:solidFill>
                  <a:schemeClr val="tx1">
                    <a:lumMod val="85000"/>
                  </a:schemeClr>
                </a:solidFill>
                <a:latin typeface="Arial" panose="020B0604020202020204" pitchFamily="34" charset="0"/>
              </a:rPr>
              <a:t>If it’s not the first reservation, it enters a loop to find the matching reservation in the list.</a:t>
            </a:r>
          </a:p>
          <a:p>
            <a:pPr lvl="1" eaLnBrk="0" fontAlgn="base" hangingPunct="0">
              <a:lnSpc>
                <a:spcPct val="100000"/>
              </a:lnSpc>
              <a:spcBef>
                <a:spcPct val="0"/>
              </a:spcBef>
              <a:spcAft>
                <a:spcPct val="0"/>
              </a:spcAft>
              <a:buFontTx/>
              <a:buChar char="•"/>
            </a:pPr>
            <a:r>
              <a:rPr lang="en-US" altLang="en-US" sz="1400">
                <a:solidFill>
                  <a:schemeClr val="tx1">
                    <a:lumMod val="85000"/>
                  </a:schemeClr>
                </a:solidFill>
                <a:latin typeface="Arial" panose="020B0604020202020204" pitchFamily="34" charset="0"/>
              </a:rPr>
              <a:t>In this loop, while </a:t>
            </a:r>
            <a:r>
              <a:rPr lang="en-US" altLang="en-US" sz="1400">
                <a:solidFill>
                  <a:schemeClr val="tx1">
                    <a:lumMod val="85000"/>
                  </a:schemeClr>
                </a:solidFill>
                <a:latin typeface="Arial Unicode MS"/>
              </a:rPr>
              <a:t>stream-&gt;following</a:t>
            </a:r>
            <a:r>
              <a:rPr lang="en-US" altLang="en-US" sz="1400">
                <a:solidFill>
                  <a:schemeClr val="tx1">
                    <a:lumMod val="85000"/>
                  </a:schemeClr>
                </a:solidFill>
              </a:rPr>
              <a:t> is not NULL, it checks if the passport number of the next reservation (i.e., </a:t>
            </a:r>
            <a:r>
              <a:rPr lang="en-US" altLang="en-US" sz="1400">
                <a:solidFill>
                  <a:schemeClr val="tx1">
                    <a:lumMod val="85000"/>
                  </a:schemeClr>
                </a:solidFill>
                <a:latin typeface="Arial Unicode MS"/>
              </a:rPr>
              <a:t>stream-&gt;following-&gt;passport</a:t>
            </a:r>
            <a:r>
              <a:rPr lang="en-US" altLang="en-US" sz="1400">
                <a:solidFill>
                  <a:schemeClr val="tx1">
                    <a:lumMod val="85000"/>
                  </a:schemeClr>
                </a:solidFill>
              </a:rPr>
              <a:t>) matches the entered passport number.</a:t>
            </a:r>
            <a:endParaRPr lang="en-US" altLang="en-US" sz="1400">
              <a:solidFill>
                <a:schemeClr val="tx1">
                  <a:lumMod val="85000"/>
                </a:schemeClr>
              </a:solidFill>
              <a:latin typeface="Arial" panose="020B0604020202020204" pitchFamily="34" charset="0"/>
            </a:endParaRPr>
          </a:p>
          <a:p>
            <a:pPr lvl="1" eaLnBrk="0" fontAlgn="base" hangingPunct="0">
              <a:lnSpc>
                <a:spcPct val="100000"/>
              </a:lnSpc>
              <a:spcBef>
                <a:spcPct val="0"/>
              </a:spcBef>
              <a:spcAft>
                <a:spcPct val="0"/>
              </a:spcAft>
              <a:buFontTx/>
              <a:buChar char="•"/>
            </a:pPr>
            <a:r>
              <a:rPr lang="en-US" altLang="en-US" sz="1400">
                <a:solidFill>
                  <a:schemeClr val="tx1">
                    <a:lumMod val="85000"/>
                  </a:schemeClr>
                </a:solidFill>
                <a:latin typeface="Arial" panose="020B0604020202020204" pitchFamily="34" charset="0"/>
              </a:rPr>
              <a:t>If it matches, it sets </a:t>
            </a:r>
            <a:r>
              <a:rPr lang="en-US" altLang="en-US" sz="1400">
                <a:solidFill>
                  <a:schemeClr val="tx1">
                    <a:lumMod val="85000"/>
                  </a:schemeClr>
                </a:solidFill>
                <a:latin typeface="Arial Unicode MS"/>
              </a:rPr>
              <a:t>dummy</a:t>
            </a:r>
            <a:r>
              <a:rPr lang="en-US" altLang="en-US" sz="1400">
                <a:solidFill>
                  <a:schemeClr val="tx1">
                    <a:lumMod val="85000"/>
                  </a:schemeClr>
                </a:solidFill>
              </a:rPr>
              <a:t> to </a:t>
            </a:r>
            <a:r>
              <a:rPr lang="en-US" altLang="en-US" sz="1400">
                <a:solidFill>
                  <a:schemeClr val="tx1">
                    <a:lumMod val="85000"/>
                  </a:schemeClr>
                </a:solidFill>
                <a:latin typeface="Arial Unicode MS"/>
              </a:rPr>
              <a:t>stream-&gt;following</a:t>
            </a:r>
            <a:r>
              <a:rPr lang="en-US" altLang="en-US" sz="1400">
                <a:solidFill>
                  <a:schemeClr val="tx1">
                    <a:lumMod val="85000"/>
                  </a:schemeClr>
                </a:solidFill>
              </a:rPr>
              <a:t>, moves </a:t>
            </a:r>
            <a:r>
              <a:rPr lang="en-US" altLang="en-US" sz="1400">
                <a:solidFill>
                  <a:schemeClr val="tx1">
                    <a:lumMod val="85000"/>
                  </a:schemeClr>
                </a:solidFill>
                <a:latin typeface="Arial Unicode MS"/>
              </a:rPr>
              <a:t>stream-&gt;following</a:t>
            </a:r>
            <a:r>
              <a:rPr lang="en-US" altLang="en-US" sz="1400">
                <a:solidFill>
                  <a:schemeClr val="tx1">
                    <a:lumMod val="85000"/>
                  </a:schemeClr>
                </a:solidFill>
              </a:rPr>
              <a:t> to the next node (i.e., </a:t>
            </a:r>
            <a:r>
              <a:rPr lang="en-US" altLang="en-US" sz="1400">
                <a:solidFill>
                  <a:schemeClr val="tx1">
                    <a:lumMod val="85000"/>
                  </a:schemeClr>
                </a:solidFill>
                <a:latin typeface="Arial Unicode MS"/>
              </a:rPr>
              <a:t>stream-&gt;following-&gt;following</a:t>
            </a:r>
            <a:r>
              <a:rPr lang="en-US" altLang="en-US" sz="1400">
                <a:solidFill>
                  <a:schemeClr val="tx1">
                    <a:lumMod val="85000"/>
                  </a:schemeClr>
                </a:solidFill>
              </a:rPr>
              <a:t>), frees the memory allocated to </a:t>
            </a:r>
            <a:r>
              <a:rPr lang="en-US" altLang="en-US" sz="1400">
                <a:solidFill>
                  <a:schemeClr val="tx1">
                    <a:lumMod val="85000"/>
                  </a:schemeClr>
                </a:solidFill>
                <a:latin typeface="Arial Unicode MS"/>
              </a:rPr>
              <a:t>dummy</a:t>
            </a:r>
            <a:r>
              <a:rPr lang="en-US" altLang="en-US" sz="1400">
                <a:solidFill>
                  <a:schemeClr val="tx1">
                    <a:lumMod val="85000"/>
                  </a:schemeClr>
                </a:solidFill>
              </a:rPr>
              <a:t> (thereby deleting the matching reservation), prints a message saying “has been deleted”, waits for user input using </a:t>
            </a:r>
            <a:r>
              <a:rPr lang="en-US" altLang="en-US" sz="1400">
                <a:solidFill>
                  <a:schemeClr val="tx1">
                    <a:lumMod val="85000"/>
                  </a:schemeClr>
                </a:solidFill>
                <a:latin typeface="Arial Unicode MS"/>
              </a:rPr>
              <a:t>getch()</a:t>
            </a:r>
            <a:r>
              <a:rPr lang="en-US" altLang="en-US" sz="1400">
                <a:solidFill>
                  <a:schemeClr val="tx1">
                    <a:lumMod val="85000"/>
                  </a:schemeClr>
                </a:solidFill>
              </a:rPr>
              <a:t>, waits for 800 milliseconds using </a:t>
            </a:r>
            <a:r>
              <a:rPr lang="en-US" altLang="en-US" sz="1400">
                <a:solidFill>
                  <a:schemeClr val="tx1">
                    <a:lumMod val="85000"/>
                  </a:schemeClr>
                </a:solidFill>
                <a:latin typeface="Arial Unicode MS"/>
              </a:rPr>
              <a:t>Sleep(800)</a:t>
            </a:r>
            <a:r>
              <a:rPr lang="en-US" altLang="en-US" sz="1400">
                <a:solidFill>
                  <a:schemeClr val="tx1">
                    <a:lumMod val="85000"/>
                  </a:schemeClr>
                </a:solidFill>
              </a:rPr>
              <a:t>, and returns from the function.</a:t>
            </a:r>
            <a:endParaRPr lang="en-US" altLang="en-US" sz="1400">
              <a:solidFill>
                <a:schemeClr val="tx1">
                  <a:lumMod val="85000"/>
                </a:schemeClr>
              </a:solidFill>
              <a:latin typeface="Arial" panose="020B0604020202020204" pitchFamily="34" charset="0"/>
            </a:endParaRPr>
          </a:p>
          <a:p>
            <a:pPr lvl="1" eaLnBrk="0" fontAlgn="base" hangingPunct="0">
              <a:lnSpc>
                <a:spcPct val="100000"/>
              </a:lnSpc>
              <a:spcBef>
                <a:spcPct val="0"/>
              </a:spcBef>
              <a:spcAft>
                <a:spcPct val="0"/>
              </a:spcAft>
              <a:buFontTx/>
              <a:buChar char="•"/>
            </a:pPr>
            <a:r>
              <a:rPr lang="en-US" altLang="en-US" sz="1400">
                <a:solidFill>
                  <a:schemeClr val="tx1">
                    <a:lumMod val="85000"/>
                  </a:schemeClr>
                </a:solidFill>
                <a:latin typeface="Arial" panose="020B0604020202020204" pitchFamily="34" charset="0"/>
              </a:rPr>
              <a:t>If it doesn’t match, it moves </a:t>
            </a:r>
            <a:r>
              <a:rPr lang="en-US" altLang="en-US" sz="1400">
                <a:solidFill>
                  <a:schemeClr val="tx1">
                    <a:lumMod val="85000"/>
                  </a:schemeClr>
                </a:solidFill>
                <a:latin typeface="Arial Unicode MS"/>
              </a:rPr>
              <a:t>stream</a:t>
            </a:r>
            <a:r>
              <a:rPr lang="en-US" altLang="en-US" sz="1400">
                <a:solidFill>
                  <a:schemeClr val="tx1">
                    <a:lumMod val="85000"/>
                  </a:schemeClr>
                </a:solidFill>
              </a:rPr>
              <a:t> to the next node by setting </a:t>
            </a:r>
            <a:r>
              <a:rPr lang="en-US" altLang="en-US" sz="1400">
                <a:solidFill>
                  <a:schemeClr val="tx1">
                    <a:lumMod val="85000"/>
                  </a:schemeClr>
                </a:solidFill>
                <a:latin typeface="Arial Unicode MS"/>
              </a:rPr>
              <a:t>stream = stream-&gt;following</a:t>
            </a:r>
            <a:r>
              <a:rPr lang="en-US" altLang="en-US" sz="1400">
                <a:solidFill>
                  <a:schemeClr val="tx1">
                    <a:lumMod val="85000"/>
                  </a:schemeClr>
                </a:solidFill>
              </a:rPr>
              <a:t>.</a:t>
            </a:r>
          </a:p>
          <a:p>
            <a:pPr lvl="1" eaLnBrk="0" fontAlgn="base" hangingPunct="0">
              <a:lnSpc>
                <a:spcPct val="100000"/>
              </a:lnSpc>
              <a:spcBef>
                <a:spcPct val="0"/>
              </a:spcBef>
              <a:spcAft>
                <a:spcPct val="0"/>
              </a:spcAft>
              <a:buFontTx/>
              <a:buChar char="•"/>
            </a:pPr>
            <a:endParaRPr lang="en-US" altLang="en-US" sz="14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6"/>
            </a:pPr>
            <a:r>
              <a:rPr lang="en-US" altLang="en-US" sz="1400">
                <a:solidFill>
                  <a:schemeClr val="tx1">
                    <a:lumMod val="85000"/>
                  </a:schemeClr>
                </a:solidFill>
                <a:latin typeface="Arial" panose="020B0604020202020204" pitchFamily="34" charset="0"/>
              </a:rPr>
              <a:t>If no matching reservation is found in the list, it prints a message saying “passport number is wrong please check your passport”.</a:t>
            </a:r>
          </a:p>
          <a:p>
            <a:pPr eaLnBrk="0" fontAlgn="base" hangingPunct="0">
              <a:lnSpc>
                <a:spcPct val="100000"/>
              </a:lnSpc>
              <a:spcBef>
                <a:spcPct val="0"/>
              </a:spcBef>
              <a:spcAft>
                <a:spcPct val="0"/>
              </a:spcAft>
              <a:buFontTx/>
              <a:buAutoNum type="arabicPeriod" startAt="6"/>
            </a:pPr>
            <a:endParaRPr lang="en-US" altLang="en-US" sz="14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pPr>
            <a:r>
              <a:rPr lang="en-US" altLang="en-US" sz="1400">
                <a:solidFill>
                  <a:schemeClr val="tx1">
                    <a:lumMod val="85000"/>
                  </a:schemeClr>
                </a:solidFill>
                <a:latin typeface="Arial" panose="020B0604020202020204" pitchFamily="34" charset="0"/>
              </a:rPr>
              <a:t>So essentially, this function deletes a reservation from either the beginning or middle of the linked list depending on whether it’s the first reservation or not. It also handles cases where no matching reservation is found.</a:t>
            </a:r>
            <a:endParaRPr lang="en-US" altLang="en-US" sz="1400" dirty="0">
              <a:solidFill>
                <a:schemeClr val="tx1">
                  <a:lumMod val="85000"/>
                </a:schemeClr>
              </a:solidFill>
              <a:latin typeface="Arial" panose="020B0604020202020204" pitchFamily="34" charset="0"/>
            </a:endParaRPr>
          </a:p>
        </p:txBody>
      </p:sp>
    </p:spTree>
    <p:extLst>
      <p:ext uri="{BB962C8B-B14F-4D97-AF65-F5344CB8AC3E}">
        <p14:creationId xmlns:p14="http://schemas.microsoft.com/office/powerpoint/2010/main" val="3230040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
                                  </p:iterate>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iterate type="wd">
                                    <p:tmAbs val="10"/>
                                  </p:iterate>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iterate type="wd">
                                    <p:tmAbs val="10"/>
                                  </p:iterate>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iterate type="wd">
                                    <p:tmAbs val="10"/>
                                  </p:iterate>
                                  <p:childTnLst>
                                    <p:set>
                                      <p:cBhvr>
                                        <p:cTn id="12" dur="1" fill="hold">
                                          <p:stCondLst>
                                            <p:cond delay="0"/>
                                          </p:stCondLst>
                                        </p:cTn>
                                        <p:tgtEl>
                                          <p:spTgt spid="6">
                                            <p:txEl>
                                              <p:pRg st="6" end="6"/>
                                            </p:txEl>
                                          </p:spTgt>
                                        </p:tgtEl>
                                        <p:attrNameLst>
                                          <p:attrName>style.visibility</p:attrName>
                                        </p:attrNameLst>
                                      </p:cBhvr>
                                      <p:to>
                                        <p:strVal val="visible"/>
                                      </p:to>
                                    </p:set>
                                  </p:childTnLst>
                                </p:cTn>
                              </p:par>
                              <p:par>
                                <p:cTn id="13" presetID="1" presetClass="entr" presetSubtype="0" fill="hold" grpId="0" nodeType="withEffect">
                                  <p:stCondLst>
                                    <p:cond delay="0"/>
                                  </p:stCondLst>
                                  <p:iterate type="wd">
                                    <p:tmAbs val="10"/>
                                  </p:iterate>
                                  <p:childTnLst>
                                    <p:set>
                                      <p:cBhvr>
                                        <p:cTn id="14" dur="1" fill="hold">
                                          <p:stCondLst>
                                            <p:cond delay="0"/>
                                          </p:stCondLst>
                                        </p:cTn>
                                        <p:tgtEl>
                                          <p:spTgt spid="6">
                                            <p:txEl>
                                              <p:pRg st="8" end="8"/>
                                            </p:txEl>
                                          </p:spTgt>
                                        </p:tgtEl>
                                        <p:attrNameLst>
                                          <p:attrName>style.visibility</p:attrName>
                                        </p:attrNameLst>
                                      </p:cBhvr>
                                      <p:to>
                                        <p:strVal val="visible"/>
                                      </p:to>
                                    </p:set>
                                  </p:childTnLst>
                                </p:cTn>
                              </p:par>
                              <p:par>
                                <p:cTn id="15" presetID="1" presetClass="entr" presetSubtype="0" fill="hold" grpId="0" nodeType="withEffect">
                                  <p:stCondLst>
                                    <p:cond delay="0"/>
                                  </p:stCondLst>
                                  <p:iterate type="wd">
                                    <p:tmAbs val="10"/>
                                  </p:iterate>
                                  <p:childTnLst>
                                    <p:set>
                                      <p:cBhvr>
                                        <p:cTn id="16" dur="1" fill="hold">
                                          <p:stCondLst>
                                            <p:cond delay="0"/>
                                          </p:stCondLst>
                                        </p:cTn>
                                        <p:tgtEl>
                                          <p:spTgt spid="6">
                                            <p:txEl>
                                              <p:pRg st="9" end="9"/>
                                            </p:txEl>
                                          </p:spTgt>
                                        </p:tgtEl>
                                        <p:attrNameLst>
                                          <p:attrName>style.visibility</p:attrName>
                                        </p:attrNameLst>
                                      </p:cBhvr>
                                      <p:to>
                                        <p:strVal val="visible"/>
                                      </p:to>
                                    </p:set>
                                  </p:childTnLst>
                                </p:cTn>
                              </p:par>
                              <p:par>
                                <p:cTn id="17" presetID="1" presetClass="entr" presetSubtype="0" fill="hold" grpId="0" nodeType="withEffect">
                                  <p:stCondLst>
                                    <p:cond delay="0"/>
                                  </p:stCondLst>
                                  <p:iterate type="wd">
                                    <p:tmAbs val="10"/>
                                  </p:iterate>
                                  <p:childTnLst>
                                    <p:set>
                                      <p:cBhvr>
                                        <p:cTn id="18" dur="1" fill="hold">
                                          <p:stCondLst>
                                            <p:cond delay="0"/>
                                          </p:stCondLst>
                                        </p:cTn>
                                        <p:tgtEl>
                                          <p:spTgt spid="6">
                                            <p:txEl>
                                              <p:pRg st="11" end="11"/>
                                            </p:txEl>
                                          </p:spTgt>
                                        </p:tgtEl>
                                        <p:attrNameLst>
                                          <p:attrName>style.visibility</p:attrName>
                                        </p:attrNameLst>
                                      </p:cBhvr>
                                      <p:to>
                                        <p:strVal val="visible"/>
                                      </p:to>
                                    </p:set>
                                  </p:childTnLst>
                                </p:cTn>
                              </p:par>
                              <p:par>
                                <p:cTn id="19" presetID="1" presetClass="entr" presetSubtype="0" fill="hold" grpId="0" nodeType="withEffect">
                                  <p:stCondLst>
                                    <p:cond delay="0"/>
                                  </p:stCondLst>
                                  <p:iterate type="wd">
                                    <p:tmAbs val="10"/>
                                  </p:iterate>
                                  <p:childTnLst>
                                    <p:set>
                                      <p:cBhvr>
                                        <p:cTn id="20" dur="1" fill="hold">
                                          <p:stCondLst>
                                            <p:cond delay="0"/>
                                          </p:stCondLst>
                                        </p:cTn>
                                        <p:tgtEl>
                                          <p:spTgt spid="6">
                                            <p:txEl>
                                              <p:pRg st="12" end="12"/>
                                            </p:txEl>
                                          </p:spTgt>
                                        </p:tgtEl>
                                        <p:attrNameLst>
                                          <p:attrName>style.visibility</p:attrName>
                                        </p:attrNameLst>
                                      </p:cBhvr>
                                      <p:to>
                                        <p:strVal val="visible"/>
                                      </p:to>
                                    </p:set>
                                  </p:childTnLst>
                                </p:cTn>
                              </p:par>
                              <p:par>
                                <p:cTn id="21" presetID="1" presetClass="entr" presetSubtype="0" fill="hold" grpId="0" nodeType="withEffect">
                                  <p:stCondLst>
                                    <p:cond delay="0"/>
                                  </p:stCondLst>
                                  <p:iterate type="wd">
                                    <p:tmAbs val="10"/>
                                  </p:iterate>
                                  <p:childTnLst>
                                    <p:set>
                                      <p:cBhvr>
                                        <p:cTn id="22" dur="1" fill="hold">
                                          <p:stCondLst>
                                            <p:cond delay="0"/>
                                          </p:stCondLst>
                                        </p:cTn>
                                        <p:tgtEl>
                                          <p:spTgt spid="6">
                                            <p:txEl>
                                              <p:pRg st="13" end="13"/>
                                            </p:txEl>
                                          </p:spTgt>
                                        </p:tgtEl>
                                        <p:attrNameLst>
                                          <p:attrName>style.visibility</p:attrName>
                                        </p:attrNameLst>
                                      </p:cBhvr>
                                      <p:to>
                                        <p:strVal val="visible"/>
                                      </p:to>
                                    </p:set>
                                  </p:childTnLst>
                                </p:cTn>
                              </p:par>
                              <p:par>
                                <p:cTn id="23" presetID="1" presetClass="entr" presetSubtype="0" fill="hold" grpId="0" nodeType="withEffect">
                                  <p:stCondLst>
                                    <p:cond delay="0"/>
                                  </p:stCondLst>
                                  <p:iterate type="wd">
                                    <p:tmAbs val="10"/>
                                  </p:iterate>
                                  <p:childTnLst>
                                    <p:set>
                                      <p:cBhvr>
                                        <p:cTn id="24" dur="1" fill="hold">
                                          <p:stCondLst>
                                            <p:cond delay="0"/>
                                          </p:stCondLst>
                                        </p:cTn>
                                        <p:tgtEl>
                                          <p:spTgt spid="6">
                                            <p:txEl>
                                              <p:pRg st="14" end="14"/>
                                            </p:txEl>
                                          </p:spTgt>
                                        </p:tgtEl>
                                        <p:attrNameLst>
                                          <p:attrName>style.visibility</p:attrName>
                                        </p:attrNameLst>
                                      </p:cBhvr>
                                      <p:to>
                                        <p:strVal val="visible"/>
                                      </p:to>
                                    </p:set>
                                  </p:childTnLst>
                                </p:cTn>
                              </p:par>
                              <p:par>
                                <p:cTn id="25" presetID="1" presetClass="entr" presetSubtype="0" fill="hold" grpId="0" nodeType="withEffect">
                                  <p:stCondLst>
                                    <p:cond delay="0"/>
                                  </p:stCondLst>
                                  <p:iterate type="wd">
                                    <p:tmAbs val="10"/>
                                  </p:iterate>
                                  <p:childTnLst>
                                    <p:set>
                                      <p:cBhvr>
                                        <p:cTn id="26" dur="1" fill="hold">
                                          <p:stCondLst>
                                            <p:cond delay="0"/>
                                          </p:stCondLst>
                                        </p:cTn>
                                        <p:tgtEl>
                                          <p:spTgt spid="6">
                                            <p:txEl>
                                              <p:pRg st="16" end="16"/>
                                            </p:txEl>
                                          </p:spTgt>
                                        </p:tgtEl>
                                        <p:attrNameLst>
                                          <p:attrName>style.visibility</p:attrName>
                                        </p:attrNameLst>
                                      </p:cBhvr>
                                      <p:to>
                                        <p:strVal val="visible"/>
                                      </p:to>
                                    </p:set>
                                  </p:childTnLst>
                                </p:cTn>
                              </p:par>
                              <p:par>
                                <p:cTn id="27" presetID="1" presetClass="entr" presetSubtype="0" fill="hold" grpId="0" nodeType="withEffect">
                                  <p:stCondLst>
                                    <p:cond delay="0"/>
                                  </p:stCondLst>
                                  <p:iterate type="wd">
                                    <p:tmAbs val="10"/>
                                  </p:iterate>
                                  <p:childTnLst>
                                    <p:set>
                                      <p:cBhvr>
                                        <p:cTn id="28" dur="1" fill="hold">
                                          <p:stCondLst>
                                            <p:cond delay="0"/>
                                          </p:stCondLst>
                                        </p:cTn>
                                        <p:tgtEl>
                                          <p:spTgt spid="6">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D56C4-8BB6-2FD3-29FD-174E7D024363}"/>
              </a:ext>
            </a:extLst>
          </p:cNvPr>
          <p:cNvSpPr>
            <a:spLocks noGrp="1"/>
          </p:cNvSpPr>
          <p:nvPr>
            <p:ph type="title"/>
          </p:nvPr>
        </p:nvSpPr>
        <p:spPr>
          <a:xfrm>
            <a:off x="853898" y="351835"/>
            <a:ext cx="10122632" cy="652054"/>
          </a:xfrm>
        </p:spPr>
        <p:txBody>
          <a:bodyPr/>
          <a:lstStyle/>
          <a:p>
            <a:r>
              <a:rPr lang="en-IN" dirty="0"/>
              <a:t>DISPLAY FUNCTION</a:t>
            </a:r>
          </a:p>
        </p:txBody>
      </p:sp>
      <p:sp>
        <p:nvSpPr>
          <p:cNvPr id="4" name="Footer Placeholder 3">
            <a:extLst>
              <a:ext uri="{FF2B5EF4-FFF2-40B4-BE49-F238E27FC236}">
                <a16:creationId xmlns:a16="http://schemas.microsoft.com/office/drawing/2014/main" id="{D5B47BFF-EF98-73A2-2AD2-77D394BD3CBB}"/>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A49F867A-ED0E-E585-BC19-EE51F0C3FEE8}"/>
              </a:ext>
            </a:extLst>
          </p:cNvPr>
          <p:cNvSpPr>
            <a:spLocks noGrp="1"/>
          </p:cNvSpPr>
          <p:nvPr>
            <p:ph type="sldNum" sz="quarter" idx="11"/>
          </p:nvPr>
        </p:nvSpPr>
        <p:spPr/>
        <p:txBody>
          <a:bodyPr/>
          <a:lstStyle/>
          <a:p>
            <a:fld id="{09A01C0A-2BB6-49E7-91A3-DCB9F9F59583}" type="slidenum">
              <a:rPr lang="en-US" smtClean="0"/>
              <a:pPr/>
              <a:t>19</a:t>
            </a:fld>
            <a:endParaRPr lang="en-US" dirty="0"/>
          </a:p>
        </p:txBody>
      </p:sp>
      <p:sp>
        <p:nvSpPr>
          <p:cNvPr id="6" name="Rectangle 1">
            <a:extLst>
              <a:ext uri="{FF2B5EF4-FFF2-40B4-BE49-F238E27FC236}">
                <a16:creationId xmlns:a16="http://schemas.microsoft.com/office/drawing/2014/main" id="{D206E005-B6EE-56FC-F2D9-887590951D8F}"/>
              </a:ext>
            </a:extLst>
          </p:cNvPr>
          <p:cNvSpPr txBox="1">
            <a:spLocks noChangeArrowheads="1"/>
          </p:cNvSpPr>
          <p:nvPr/>
        </p:nvSpPr>
        <p:spPr bwMode="auto">
          <a:xfrm rot="10800000" flipV="1">
            <a:off x="610144" y="2047747"/>
            <a:ext cx="10961064"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lnSpc>
                <a:spcPct val="100000"/>
              </a:lnSpc>
              <a:spcBef>
                <a:spcPct val="0"/>
              </a:spcBef>
              <a:spcAft>
                <a:spcPct val="0"/>
              </a:spcAft>
            </a:pPr>
            <a:r>
              <a:rPr lang="en-US" altLang="en-US" sz="1600">
                <a:solidFill>
                  <a:schemeClr val="tx1">
                    <a:lumMod val="85000"/>
                  </a:schemeClr>
                </a:solidFill>
                <a:latin typeface="Arial" panose="020B0604020202020204" pitchFamily="34" charset="0"/>
              </a:rPr>
              <a:t>The </a:t>
            </a:r>
            <a:r>
              <a:rPr lang="en-US" altLang="en-US" sz="1600">
                <a:solidFill>
                  <a:schemeClr val="tx1">
                    <a:lumMod val="85000"/>
                  </a:schemeClr>
                </a:solidFill>
                <a:latin typeface="Arial Unicode MS"/>
              </a:rPr>
              <a:t>display</a:t>
            </a:r>
            <a:r>
              <a:rPr lang="en-US" altLang="en-US" sz="1600">
                <a:solidFill>
                  <a:schemeClr val="tx1">
                    <a:lumMod val="85000"/>
                  </a:schemeClr>
                </a:solidFill>
              </a:rPr>
              <a:t> function is used to display all reservations in the airline system.</a:t>
            </a:r>
          </a:p>
          <a:p>
            <a:pPr eaLnBrk="0" fontAlgn="base" hangingPunct="0">
              <a:lnSpc>
                <a:spcPct val="100000"/>
              </a:lnSpc>
              <a:spcBef>
                <a:spcPct val="0"/>
              </a:spcBef>
              <a:spcAft>
                <a:spcPct val="0"/>
              </a:spcAft>
            </a:pP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a:pPr>
            <a:r>
              <a:rPr lang="en-US" altLang="en-US" sz="1600">
                <a:solidFill>
                  <a:schemeClr val="tx1">
                    <a:lumMod val="85000"/>
                  </a:schemeClr>
                </a:solidFill>
                <a:latin typeface="Arial" panose="020B0604020202020204" pitchFamily="34" charset="0"/>
              </a:rPr>
              <a:t>The function first sets </a:t>
            </a:r>
            <a:r>
              <a:rPr lang="en-US" altLang="en-US" sz="1600">
                <a:solidFill>
                  <a:schemeClr val="tx1">
                    <a:lumMod val="85000"/>
                  </a:schemeClr>
                </a:solidFill>
                <a:latin typeface="Arial Unicode MS"/>
              </a:rPr>
              <a:t>stream</a:t>
            </a:r>
            <a:r>
              <a:rPr lang="en-US" altLang="en-US" sz="1600">
                <a:solidFill>
                  <a:schemeClr val="tx1">
                    <a:lumMod val="85000"/>
                  </a:schemeClr>
                </a:solidFill>
              </a:rPr>
              <a:t> to </a:t>
            </a:r>
            <a:r>
              <a:rPr lang="en-US" altLang="en-US" sz="1600">
                <a:solidFill>
                  <a:schemeClr val="tx1">
                    <a:lumMod val="85000"/>
                  </a:schemeClr>
                </a:solidFill>
                <a:latin typeface="Arial Unicode MS"/>
              </a:rPr>
              <a:t>begin</a:t>
            </a:r>
            <a:r>
              <a:rPr lang="en-US" altLang="en-US" sz="1600">
                <a:solidFill>
                  <a:schemeClr val="tx1">
                    <a:lumMod val="85000"/>
                  </a:schemeClr>
                </a:solidFill>
              </a:rPr>
              <a:t>, which is the start of the linked list.</a:t>
            </a:r>
          </a:p>
          <a:p>
            <a:pPr eaLnBrk="0" fontAlgn="base" hangingPunct="0">
              <a:lnSpc>
                <a:spcPct val="100000"/>
              </a:lnSpc>
              <a:spcBef>
                <a:spcPct val="0"/>
              </a:spcBef>
              <a:spcAft>
                <a:spcPct val="0"/>
              </a:spcAft>
              <a:buFontTx/>
              <a:buAutoNum type="arabicPeriod"/>
            </a:pP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2"/>
            </a:pPr>
            <a:r>
              <a:rPr lang="en-US" altLang="en-US" sz="1600">
                <a:solidFill>
                  <a:schemeClr val="tx1">
                    <a:lumMod val="85000"/>
                  </a:schemeClr>
                </a:solidFill>
                <a:latin typeface="Arial" panose="020B0604020202020204" pitchFamily="34" charset="0"/>
              </a:rPr>
              <a:t>It then enters a loop to traverse the list.</a:t>
            </a:r>
          </a:p>
          <a:p>
            <a:pPr lvl="1" eaLnBrk="0" fontAlgn="base" hangingPunct="0">
              <a:lnSpc>
                <a:spcPct val="100000"/>
              </a:lnSpc>
              <a:spcBef>
                <a:spcPct val="0"/>
              </a:spcBef>
              <a:spcAft>
                <a:spcPct val="0"/>
              </a:spcAft>
              <a:buFontTx/>
              <a:buChar char="•"/>
            </a:pPr>
            <a:r>
              <a:rPr lang="en-US" altLang="en-US" sz="1600">
                <a:solidFill>
                  <a:schemeClr val="tx1">
                    <a:lumMod val="85000"/>
                  </a:schemeClr>
                </a:solidFill>
                <a:latin typeface="Arial" panose="020B0604020202020204" pitchFamily="34" charset="0"/>
              </a:rPr>
              <a:t>In this loop, while </a:t>
            </a:r>
            <a:r>
              <a:rPr lang="en-US" altLang="en-US" sz="1600">
                <a:solidFill>
                  <a:schemeClr val="tx1">
                    <a:lumMod val="85000"/>
                  </a:schemeClr>
                </a:solidFill>
                <a:latin typeface="Arial Unicode MS"/>
              </a:rPr>
              <a:t>stream</a:t>
            </a:r>
            <a:r>
              <a:rPr lang="en-US" altLang="en-US" sz="1600">
                <a:solidFill>
                  <a:schemeClr val="tx1">
                    <a:lumMod val="85000"/>
                  </a:schemeClr>
                </a:solidFill>
              </a:rPr>
              <a:t> is not NULL, it prints details of each reservation including passport number, name, email address, seat number, and destination. It also prints a separator line for readability.</a:t>
            </a:r>
            <a:endParaRPr lang="en-US" altLang="en-US" sz="1600">
              <a:solidFill>
                <a:schemeClr val="tx1">
                  <a:lumMod val="85000"/>
                </a:schemeClr>
              </a:solidFill>
              <a:latin typeface="Arial" panose="020B0604020202020204" pitchFamily="34" charset="0"/>
            </a:endParaRPr>
          </a:p>
          <a:p>
            <a:pPr lvl="1" eaLnBrk="0" fontAlgn="base" hangingPunct="0">
              <a:lnSpc>
                <a:spcPct val="100000"/>
              </a:lnSpc>
              <a:spcBef>
                <a:spcPct val="0"/>
              </a:spcBef>
              <a:spcAft>
                <a:spcPct val="0"/>
              </a:spcAft>
              <a:buFontTx/>
              <a:buChar char="•"/>
            </a:pPr>
            <a:r>
              <a:rPr lang="en-US" altLang="en-US" sz="1600">
                <a:solidFill>
                  <a:schemeClr val="tx1">
                    <a:lumMod val="85000"/>
                  </a:schemeClr>
                </a:solidFill>
                <a:latin typeface="Arial" panose="020B0604020202020204" pitchFamily="34" charset="0"/>
              </a:rPr>
              <a:t>After printing the details of a reservation, it moves </a:t>
            </a:r>
            <a:r>
              <a:rPr lang="en-US" altLang="en-US" sz="1600">
                <a:solidFill>
                  <a:schemeClr val="tx1">
                    <a:lumMod val="85000"/>
                  </a:schemeClr>
                </a:solidFill>
                <a:latin typeface="Arial Unicode MS"/>
              </a:rPr>
              <a:t>stream</a:t>
            </a:r>
            <a:r>
              <a:rPr lang="en-US" altLang="en-US" sz="1600">
                <a:solidFill>
                  <a:schemeClr val="tx1">
                    <a:lumMod val="85000"/>
                  </a:schemeClr>
                </a:solidFill>
              </a:rPr>
              <a:t> to the next node by setting </a:t>
            </a:r>
            <a:r>
              <a:rPr lang="en-US" altLang="en-US" sz="1600">
                <a:solidFill>
                  <a:schemeClr val="tx1">
                    <a:lumMod val="85000"/>
                  </a:schemeClr>
                </a:solidFill>
                <a:latin typeface="Arial Unicode MS"/>
              </a:rPr>
              <a:t>stream = stream-&gt;following</a:t>
            </a:r>
            <a:r>
              <a:rPr lang="en-US" altLang="en-US" sz="1600">
                <a:solidFill>
                  <a:schemeClr val="tx1">
                    <a:lumMod val="85000"/>
                  </a:schemeClr>
                </a:solidFill>
              </a:rPr>
              <a:t>.</a:t>
            </a:r>
          </a:p>
          <a:p>
            <a:pPr lvl="1" eaLnBrk="0" fontAlgn="base" hangingPunct="0">
              <a:lnSpc>
                <a:spcPct val="100000"/>
              </a:lnSpc>
              <a:spcBef>
                <a:spcPct val="0"/>
              </a:spcBef>
              <a:spcAft>
                <a:spcPct val="0"/>
              </a:spcAft>
              <a:buFontTx/>
              <a:buChar char="•"/>
            </a:pP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3"/>
            </a:pPr>
            <a:r>
              <a:rPr lang="en-US" altLang="en-US" sz="1600">
                <a:solidFill>
                  <a:schemeClr val="tx1">
                    <a:lumMod val="85000"/>
                  </a:schemeClr>
                </a:solidFill>
                <a:latin typeface="Arial" panose="020B0604020202020204" pitchFamily="34" charset="0"/>
              </a:rPr>
              <a:t>The loop continues until it has printed the details of all reservations in the list (i.e., until </a:t>
            </a:r>
            <a:r>
              <a:rPr lang="en-US" altLang="en-US" sz="1600">
                <a:solidFill>
                  <a:schemeClr val="tx1">
                    <a:lumMod val="85000"/>
                  </a:schemeClr>
                </a:solidFill>
                <a:latin typeface="Arial Unicode MS"/>
              </a:rPr>
              <a:t>stream</a:t>
            </a:r>
            <a:r>
              <a:rPr lang="en-US" altLang="en-US" sz="1600">
                <a:solidFill>
                  <a:schemeClr val="tx1">
                    <a:lumMod val="85000"/>
                  </a:schemeClr>
                </a:solidFill>
              </a:rPr>
              <a:t> becomes NULL).</a:t>
            </a:r>
          </a:p>
          <a:p>
            <a:pPr eaLnBrk="0" fontAlgn="base" hangingPunct="0">
              <a:lnSpc>
                <a:spcPct val="100000"/>
              </a:lnSpc>
              <a:spcBef>
                <a:spcPct val="0"/>
              </a:spcBef>
              <a:spcAft>
                <a:spcPct val="0"/>
              </a:spcAft>
              <a:buFontTx/>
              <a:buAutoNum type="arabicPeriod" startAt="3"/>
            </a:pP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pPr>
            <a:r>
              <a:rPr lang="en-US" altLang="en-US" sz="1600">
                <a:solidFill>
                  <a:schemeClr val="tx1">
                    <a:lumMod val="85000"/>
                  </a:schemeClr>
                </a:solidFill>
                <a:latin typeface="Arial" panose="020B0604020202020204" pitchFamily="34" charset="0"/>
              </a:rPr>
              <a:t>So essentially, this function traverses the entire linked list and prints the details of each reservation.</a:t>
            </a:r>
            <a:endParaRPr lang="en-US" altLang="en-US" sz="1600" dirty="0">
              <a:solidFill>
                <a:schemeClr val="tx1">
                  <a:lumMod val="85000"/>
                </a:schemeClr>
              </a:solidFill>
              <a:latin typeface="Arial" panose="020B0604020202020204" pitchFamily="34" charset="0"/>
            </a:endParaRPr>
          </a:p>
        </p:txBody>
      </p:sp>
    </p:spTree>
    <p:extLst>
      <p:ext uri="{BB962C8B-B14F-4D97-AF65-F5344CB8AC3E}">
        <p14:creationId xmlns:p14="http://schemas.microsoft.com/office/powerpoint/2010/main" val="391074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
                                  </p:iterate>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iterate type="wd">
                                    <p:tmAbs val="10"/>
                                  </p:iterate>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iterate type="wd">
                                    <p:tmAbs val="10"/>
                                  </p:iterate>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iterate type="wd">
                                    <p:tmAbs val="10"/>
                                  </p:iterate>
                                  <p:childTnLst>
                                    <p:set>
                                      <p:cBhvr>
                                        <p:cTn id="12" dur="1" fill="hold">
                                          <p:stCondLst>
                                            <p:cond delay="0"/>
                                          </p:stCondLst>
                                        </p:cTn>
                                        <p:tgtEl>
                                          <p:spTgt spid="6">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iterate type="wd">
                                    <p:tmAbs val="10"/>
                                  </p:iterate>
                                  <p:childTnLst>
                                    <p:set>
                                      <p:cBhvr>
                                        <p:cTn id="14" dur="1" fill="hold">
                                          <p:stCondLst>
                                            <p:cond delay="0"/>
                                          </p:stCondLst>
                                        </p:cTn>
                                        <p:tgtEl>
                                          <p:spTgt spid="6">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iterate type="wd">
                                    <p:tmAbs val="10"/>
                                  </p:iterate>
                                  <p:childTnLst>
                                    <p:set>
                                      <p:cBhvr>
                                        <p:cTn id="16" dur="1" fill="hold">
                                          <p:stCondLst>
                                            <p:cond delay="0"/>
                                          </p:stCondLst>
                                        </p:cTn>
                                        <p:tgtEl>
                                          <p:spTgt spid="6">
                                            <p:txEl>
                                              <p:pRg st="8" end="8"/>
                                            </p:txEl>
                                          </p:spTgt>
                                        </p:tgtEl>
                                        <p:attrNameLst>
                                          <p:attrName>style.visibility</p:attrName>
                                        </p:attrNameLst>
                                      </p:cBhvr>
                                      <p:to>
                                        <p:strVal val="visible"/>
                                      </p:to>
                                    </p:set>
                                  </p:childTnLst>
                                </p:cTn>
                              </p:par>
                              <p:par>
                                <p:cTn id="17" presetID="1" presetClass="entr" presetSubtype="0" fill="hold" grpId="0" nodeType="withEffect">
                                  <p:stCondLst>
                                    <p:cond delay="0"/>
                                  </p:stCondLst>
                                  <p:iterate type="wd">
                                    <p:tmAbs val="10"/>
                                  </p:iterate>
                                  <p:childTnLst>
                                    <p:set>
                                      <p:cBhvr>
                                        <p:cTn id="18"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IN" dirty="0"/>
              <a:t>TECHNOLOGY BEHIND THIS PROJECT</a:t>
            </a:r>
            <a:endParaRPr lang="en-US" dirty="0">
              <a:solidFill>
                <a:schemeClr val="bg1"/>
              </a:solidFill>
            </a:endParaRP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p:txBody>
          <a:bodyPr/>
          <a:lstStyle/>
          <a:p>
            <a:pPr marL="285750" indent="-285750">
              <a:buFont typeface="Wingdings" panose="05000000000000000000" pitchFamily="2" charset="2"/>
              <a:buChar char="Ø"/>
            </a:pPr>
            <a:r>
              <a:rPr lang="en-IN" dirty="0">
                <a:latin typeface="Franklin Gothic Demi" panose="020B0703020102020204" pitchFamily="34" charset="0"/>
              </a:rPr>
              <a:t>LOGIC USED -&gt; LINKED LIST IN DATA STRUCTURES AND ALGORITHM</a:t>
            </a:r>
          </a:p>
          <a:p>
            <a:pPr marL="285750" indent="-285750">
              <a:buFont typeface="Wingdings" panose="05000000000000000000" pitchFamily="2" charset="2"/>
              <a:buChar char="Ø"/>
            </a:pPr>
            <a:r>
              <a:rPr lang="en-IN" dirty="0">
                <a:latin typeface="Franklin Gothic Demi" panose="020B0703020102020204" pitchFamily="34" charset="0"/>
              </a:rPr>
              <a:t>PROGRAM USED -&gt; C LANGUAGE</a:t>
            </a:r>
          </a:p>
          <a:p>
            <a:endParaRPr lang="en-US" dirty="0"/>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p:txBody>
          <a:bodyPr/>
          <a:lstStyle/>
          <a:p>
            <a:r>
              <a:rPr lang="en-US" dirty="0"/>
              <a:t>Presentation Title</a:t>
            </a:r>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2</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19560-3058-5015-4B8A-1D6BE442FA33}"/>
              </a:ext>
            </a:extLst>
          </p:cNvPr>
          <p:cNvSpPr>
            <a:spLocks noGrp="1"/>
          </p:cNvSpPr>
          <p:nvPr>
            <p:ph type="title"/>
          </p:nvPr>
        </p:nvSpPr>
        <p:spPr>
          <a:xfrm>
            <a:off x="850168" y="584070"/>
            <a:ext cx="10122632" cy="652054"/>
          </a:xfrm>
        </p:spPr>
        <p:txBody>
          <a:bodyPr/>
          <a:lstStyle/>
          <a:p>
            <a:r>
              <a:rPr lang="en-IN" dirty="0"/>
              <a:t>SAVEFILE FUNCTION</a:t>
            </a:r>
          </a:p>
        </p:txBody>
      </p:sp>
      <p:sp>
        <p:nvSpPr>
          <p:cNvPr id="3" name="Content Placeholder 2">
            <a:extLst>
              <a:ext uri="{FF2B5EF4-FFF2-40B4-BE49-F238E27FC236}">
                <a16:creationId xmlns:a16="http://schemas.microsoft.com/office/drawing/2014/main" id="{A6E0F840-2FC5-EEEE-4AB6-96CC8AD142B0}"/>
              </a:ext>
            </a:extLst>
          </p:cNvPr>
          <p:cNvSpPr>
            <a:spLocks noGrp="1"/>
          </p:cNvSpPr>
          <p:nvPr>
            <p:ph sz="half" idx="2"/>
          </p:nvPr>
        </p:nvSpPr>
        <p:spPr/>
        <p:txBody>
          <a:bodyPr/>
          <a:lstStyle/>
          <a:p>
            <a:endParaRPr lang="en-IN"/>
          </a:p>
        </p:txBody>
      </p:sp>
      <p:sp>
        <p:nvSpPr>
          <p:cNvPr id="4" name="Footer Placeholder 3">
            <a:extLst>
              <a:ext uri="{FF2B5EF4-FFF2-40B4-BE49-F238E27FC236}">
                <a16:creationId xmlns:a16="http://schemas.microsoft.com/office/drawing/2014/main" id="{196058A8-E24E-ABAE-0E69-D6887E070B86}"/>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F7C3B0BE-8233-EE99-8BD7-E847571ABC77}"/>
              </a:ext>
            </a:extLst>
          </p:cNvPr>
          <p:cNvSpPr>
            <a:spLocks noGrp="1"/>
          </p:cNvSpPr>
          <p:nvPr>
            <p:ph type="sldNum" sz="quarter" idx="11"/>
          </p:nvPr>
        </p:nvSpPr>
        <p:spPr/>
        <p:txBody>
          <a:bodyPr/>
          <a:lstStyle/>
          <a:p>
            <a:fld id="{09A01C0A-2BB6-49E7-91A3-DCB9F9F59583}" type="slidenum">
              <a:rPr lang="en-US" smtClean="0"/>
              <a:pPr/>
              <a:t>20</a:t>
            </a:fld>
            <a:endParaRPr lang="en-US" dirty="0"/>
          </a:p>
        </p:txBody>
      </p:sp>
      <p:sp>
        <p:nvSpPr>
          <p:cNvPr id="6" name="Rectangle 1">
            <a:extLst>
              <a:ext uri="{FF2B5EF4-FFF2-40B4-BE49-F238E27FC236}">
                <a16:creationId xmlns:a16="http://schemas.microsoft.com/office/drawing/2014/main" id="{70371AC4-498F-F088-D349-80E76BBD480C}"/>
              </a:ext>
            </a:extLst>
          </p:cNvPr>
          <p:cNvSpPr txBox="1">
            <a:spLocks noChangeArrowheads="1"/>
          </p:cNvSpPr>
          <p:nvPr/>
        </p:nvSpPr>
        <p:spPr bwMode="auto">
          <a:xfrm>
            <a:off x="162316" y="1739540"/>
            <a:ext cx="11867368"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lnSpc>
                <a:spcPct val="100000"/>
              </a:lnSpc>
              <a:spcBef>
                <a:spcPct val="0"/>
              </a:spcBef>
              <a:spcAft>
                <a:spcPct val="0"/>
              </a:spcAft>
            </a:pPr>
            <a:r>
              <a:rPr lang="en-US" altLang="en-US" sz="1600">
                <a:solidFill>
                  <a:schemeClr val="tx1">
                    <a:lumMod val="85000"/>
                  </a:schemeClr>
                </a:solidFill>
                <a:latin typeface="Arial" panose="020B0604020202020204" pitchFamily="34" charset="0"/>
              </a:rPr>
              <a:t>The </a:t>
            </a:r>
            <a:r>
              <a:rPr lang="en-US" altLang="en-US" sz="1600">
                <a:solidFill>
                  <a:schemeClr val="tx1">
                    <a:lumMod val="85000"/>
                  </a:schemeClr>
                </a:solidFill>
                <a:latin typeface="Arial Unicode MS"/>
              </a:rPr>
              <a:t>savefile</a:t>
            </a:r>
            <a:r>
              <a:rPr lang="en-US" altLang="en-US" sz="1600">
                <a:solidFill>
                  <a:schemeClr val="tx1">
                    <a:lumMod val="85000"/>
                  </a:schemeClr>
                </a:solidFill>
              </a:rPr>
              <a:t> is used to save all reservations to a file.</a:t>
            </a:r>
          </a:p>
          <a:p>
            <a:pPr eaLnBrk="0" fontAlgn="base" hangingPunct="0">
              <a:lnSpc>
                <a:spcPct val="100000"/>
              </a:lnSpc>
              <a:spcBef>
                <a:spcPct val="0"/>
              </a:spcBef>
              <a:spcAft>
                <a:spcPct val="0"/>
              </a:spcAft>
            </a:pP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a:pPr>
            <a:r>
              <a:rPr lang="en-US" altLang="en-US" sz="1600">
                <a:solidFill>
                  <a:schemeClr val="tx1">
                    <a:lumMod val="85000"/>
                  </a:schemeClr>
                </a:solidFill>
                <a:latin typeface="Arial" panose="020B0604020202020204" pitchFamily="34" charset="0"/>
              </a:rPr>
              <a:t>The function first opens a file named “mufti records” for writing. If the file cannot be opened, it prints an error message, waits for 800 milliseconds using </a:t>
            </a:r>
            <a:r>
              <a:rPr lang="en-US" altLang="en-US" sz="1600">
                <a:solidFill>
                  <a:schemeClr val="tx1">
                    <a:lumMod val="85000"/>
                  </a:schemeClr>
                </a:solidFill>
                <a:latin typeface="Arial Unicode MS"/>
              </a:rPr>
              <a:t>Sleep(800)</a:t>
            </a:r>
            <a:r>
              <a:rPr lang="en-US" altLang="en-US" sz="1600">
                <a:solidFill>
                  <a:schemeClr val="tx1">
                    <a:lumMod val="85000"/>
                  </a:schemeClr>
                </a:solidFill>
              </a:rPr>
              <a:t>, and returns from the function.</a:t>
            </a:r>
          </a:p>
          <a:p>
            <a:pPr eaLnBrk="0" fontAlgn="base" hangingPunct="0">
              <a:lnSpc>
                <a:spcPct val="100000"/>
              </a:lnSpc>
              <a:spcBef>
                <a:spcPct val="0"/>
              </a:spcBef>
              <a:spcAft>
                <a:spcPct val="0"/>
              </a:spcAft>
              <a:buFontTx/>
              <a:buAutoNum type="arabicPeriod"/>
            </a:pP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2"/>
            </a:pPr>
            <a:r>
              <a:rPr lang="en-US" altLang="en-US" sz="1600">
                <a:solidFill>
                  <a:schemeClr val="tx1">
                    <a:lumMod val="85000"/>
                  </a:schemeClr>
                </a:solidFill>
                <a:latin typeface="Arial" panose="020B0604020202020204" pitchFamily="34" charset="0"/>
              </a:rPr>
              <a:t>It then sets </a:t>
            </a:r>
            <a:r>
              <a:rPr lang="en-US" altLang="en-US" sz="1600">
                <a:solidFill>
                  <a:schemeClr val="tx1">
                    <a:lumMod val="85000"/>
                  </a:schemeClr>
                </a:solidFill>
                <a:latin typeface="Arial Unicode MS"/>
              </a:rPr>
              <a:t>stream</a:t>
            </a:r>
            <a:r>
              <a:rPr lang="en-US" altLang="en-US" sz="1600">
                <a:solidFill>
                  <a:schemeClr val="tx1">
                    <a:lumMod val="85000"/>
                  </a:schemeClr>
                </a:solidFill>
              </a:rPr>
              <a:t> to </a:t>
            </a:r>
            <a:r>
              <a:rPr lang="en-US" altLang="en-US" sz="1600">
                <a:solidFill>
                  <a:schemeClr val="tx1">
                    <a:lumMod val="85000"/>
                  </a:schemeClr>
                </a:solidFill>
                <a:latin typeface="Arial Unicode MS"/>
              </a:rPr>
              <a:t>begin</a:t>
            </a:r>
            <a:r>
              <a:rPr lang="en-US" altLang="en-US" sz="1600">
                <a:solidFill>
                  <a:schemeClr val="tx1">
                    <a:lumMod val="85000"/>
                  </a:schemeClr>
                </a:solidFill>
              </a:rPr>
              <a:t>, which is the start of the linked list.</a:t>
            </a: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3"/>
            </a:pPr>
            <a:r>
              <a:rPr lang="en-US" altLang="en-US" sz="1600">
                <a:solidFill>
                  <a:schemeClr val="tx1">
                    <a:lumMod val="85000"/>
                  </a:schemeClr>
                </a:solidFill>
                <a:latin typeface="Arial" panose="020B0604020202020204" pitchFamily="34" charset="0"/>
              </a:rPr>
              <a:t>It enters a loop to traverse the list.</a:t>
            </a:r>
          </a:p>
          <a:p>
            <a:pPr lvl="1" eaLnBrk="0" fontAlgn="base" hangingPunct="0">
              <a:lnSpc>
                <a:spcPct val="100000"/>
              </a:lnSpc>
              <a:spcBef>
                <a:spcPct val="0"/>
              </a:spcBef>
              <a:spcAft>
                <a:spcPct val="0"/>
              </a:spcAft>
              <a:buFontTx/>
              <a:buChar char="•"/>
            </a:pPr>
            <a:r>
              <a:rPr lang="en-US" altLang="en-US" sz="1600">
                <a:solidFill>
                  <a:schemeClr val="tx1">
                    <a:lumMod val="85000"/>
                  </a:schemeClr>
                </a:solidFill>
                <a:latin typeface="Arial" panose="020B0604020202020204" pitchFamily="34" charset="0"/>
              </a:rPr>
              <a:t>In this loop, while </a:t>
            </a:r>
            <a:r>
              <a:rPr lang="en-US" altLang="en-US" sz="1600">
                <a:solidFill>
                  <a:schemeClr val="tx1">
                    <a:lumMod val="85000"/>
                  </a:schemeClr>
                </a:solidFill>
                <a:latin typeface="Arial Unicode MS"/>
              </a:rPr>
              <a:t>stream</a:t>
            </a:r>
            <a:r>
              <a:rPr lang="en-US" altLang="en-US" sz="1600">
                <a:solidFill>
                  <a:schemeClr val="tx1">
                    <a:lumMod val="85000"/>
                  </a:schemeClr>
                </a:solidFill>
              </a:rPr>
              <a:t> is not NULL, it writes details of each reservation including passport number, name, email address, and destination to the file. Each detail is written in a separate field with a width of 6 or 15 characters as appropriate, and each reservation is written in a new line.</a:t>
            </a:r>
            <a:endParaRPr lang="en-US" altLang="en-US" sz="1600">
              <a:solidFill>
                <a:schemeClr val="tx1">
                  <a:lumMod val="85000"/>
                </a:schemeClr>
              </a:solidFill>
              <a:latin typeface="Arial" panose="020B0604020202020204" pitchFamily="34" charset="0"/>
            </a:endParaRPr>
          </a:p>
          <a:p>
            <a:pPr lvl="1" eaLnBrk="0" fontAlgn="base" hangingPunct="0">
              <a:lnSpc>
                <a:spcPct val="100000"/>
              </a:lnSpc>
              <a:spcBef>
                <a:spcPct val="0"/>
              </a:spcBef>
              <a:spcAft>
                <a:spcPct val="0"/>
              </a:spcAft>
              <a:buFontTx/>
              <a:buChar char="•"/>
            </a:pPr>
            <a:r>
              <a:rPr lang="en-US" altLang="en-US" sz="1600">
                <a:solidFill>
                  <a:schemeClr val="tx1">
                    <a:lumMod val="85000"/>
                  </a:schemeClr>
                </a:solidFill>
                <a:latin typeface="Arial" panose="020B0604020202020204" pitchFamily="34" charset="0"/>
              </a:rPr>
              <a:t>After writing the details of a reservation, it moves </a:t>
            </a:r>
            <a:r>
              <a:rPr lang="en-US" altLang="en-US" sz="1600">
                <a:solidFill>
                  <a:schemeClr val="tx1">
                    <a:lumMod val="85000"/>
                  </a:schemeClr>
                </a:solidFill>
                <a:latin typeface="Arial Unicode MS"/>
              </a:rPr>
              <a:t>stream</a:t>
            </a:r>
            <a:r>
              <a:rPr lang="en-US" altLang="en-US" sz="1600">
                <a:solidFill>
                  <a:schemeClr val="tx1">
                    <a:lumMod val="85000"/>
                  </a:schemeClr>
                </a:solidFill>
              </a:rPr>
              <a:t> to the next node by setting </a:t>
            </a:r>
            <a:r>
              <a:rPr lang="en-US" altLang="en-US" sz="1600">
                <a:solidFill>
                  <a:schemeClr val="tx1">
                    <a:lumMod val="85000"/>
                  </a:schemeClr>
                </a:solidFill>
                <a:latin typeface="Arial Unicode MS"/>
              </a:rPr>
              <a:t>stream = stream-&gt;following</a:t>
            </a:r>
            <a:r>
              <a:rPr lang="en-US" altLang="en-US" sz="1600">
                <a:solidFill>
                  <a:schemeClr val="tx1">
                    <a:lumMod val="85000"/>
                  </a:schemeClr>
                </a:solidFill>
              </a:rPr>
              <a:t>.</a:t>
            </a:r>
          </a:p>
          <a:p>
            <a:pPr lvl="1" eaLnBrk="0" fontAlgn="base" hangingPunct="0">
              <a:lnSpc>
                <a:spcPct val="100000"/>
              </a:lnSpc>
              <a:spcBef>
                <a:spcPct val="0"/>
              </a:spcBef>
              <a:spcAft>
                <a:spcPct val="0"/>
              </a:spcAft>
              <a:buFontTx/>
              <a:buChar char="•"/>
            </a:pP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4"/>
            </a:pPr>
            <a:r>
              <a:rPr lang="en-US" altLang="en-US" sz="1600">
                <a:solidFill>
                  <a:schemeClr val="tx1">
                    <a:lumMod val="85000"/>
                  </a:schemeClr>
                </a:solidFill>
                <a:latin typeface="Arial" panose="020B0604020202020204" pitchFamily="34" charset="0"/>
              </a:rPr>
              <a:t>The loop continues until it has written the details of all reservations in the list (i.e., until </a:t>
            </a:r>
            <a:r>
              <a:rPr lang="en-US" altLang="en-US" sz="1600">
                <a:solidFill>
                  <a:schemeClr val="tx1">
                    <a:lumMod val="85000"/>
                  </a:schemeClr>
                </a:solidFill>
                <a:latin typeface="Arial Unicode MS"/>
              </a:rPr>
              <a:t>stream</a:t>
            </a:r>
            <a:r>
              <a:rPr lang="en-US" altLang="en-US" sz="1600">
                <a:solidFill>
                  <a:schemeClr val="tx1">
                    <a:lumMod val="85000"/>
                  </a:schemeClr>
                </a:solidFill>
              </a:rPr>
              <a:t> becomes NULL).</a:t>
            </a:r>
          </a:p>
          <a:p>
            <a:pPr eaLnBrk="0" fontAlgn="base" hangingPunct="0">
              <a:lnSpc>
                <a:spcPct val="100000"/>
              </a:lnSpc>
              <a:spcBef>
                <a:spcPct val="0"/>
              </a:spcBef>
              <a:spcAft>
                <a:spcPct val="0"/>
              </a:spcAft>
              <a:buFontTx/>
              <a:buAutoNum type="arabicPeriod" startAt="4"/>
            </a:pP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5"/>
            </a:pPr>
            <a:r>
              <a:rPr lang="en-US" altLang="en-US" sz="1600">
                <a:solidFill>
                  <a:schemeClr val="tx1">
                    <a:lumMod val="85000"/>
                  </a:schemeClr>
                </a:solidFill>
                <a:latin typeface="Arial" panose="020B0604020202020204" pitchFamily="34" charset="0"/>
              </a:rPr>
              <a:t>After all reservations have been written to the file, it prints a message saying “Details have been saved to a file (mufti records)” and closes the file.</a:t>
            </a:r>
          </a:p>
          <a:p>
            <a:pPr eaLnBrk="0" fontAlgn="base" hangingPunct="0">
              <a:lnSpc>
                <a:spcPct val="100000"/>
              </a:lnSpc>
              <a:spcBef>
                <a:spcPct val="0"/>
              </a:spcBef>
              <a:spcAft>
                <a:spcPct val="0"/>
              </a:spcAft>
              <a:buFontTx/>
              <a:buAutoNum type="arabicPeriod" startAt="5"/>
            </a:pPr>
            <a:endParaRPr lang="en-US" altLang="en-US" sz="16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pPr>
            <a:r>
              <a:rPr lang="en-US" altLang="en-US" sz="1600">
                <a:solidFill>
                  <a:schemeClr val="tx1">
                    <a:lumMod val="85000"/>
                  </a:schemeClr>
                </a:solidFill>
                <a:latin typeface="Arial" panose="020B0604020202020204" pitchFamily="34" charset="0"/>
              </a:rPr>
              <a:t>So essentially, this function traverses the entire linked list and writes the details of each reservation to a file.</a:t>
            </a:r>
            <a:endParaRPr lang="en-US" altLang="en-US" sz="1600" dirty="0">
              <a:solidFill>
                <a:schemeClr val="tx1">
                  <a:lumMod val="85000"/>
                </a:schemeClr>
              </a:solidFill>
              <a:latin typeface="Arial" panose="020B0604020202020204" pitchFamily="34" charset="0"/>
            </a:endParaRPr>
          </a:p>
        </p:txBody>
      </p:sp>
    </p:spTree>
    <p:extLst>
      <p:ext uri="{BB962C8B-B14F-4D97-AF65-F5344CB8AC3E}">
        <p14:creationId xmlns:p14="http://schemas.microsoft.com/office/powerpoint/2010/main" val="167903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
                                  </p:iterate>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iterate type="wd">
                                    <p:tmAbs val="10"/>
                                  </p:iterate>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iterate type="wd">
                                    <p:tmAbs val="10"/>
                                  </p:iterate>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iterate type="wd">
                                    <p:tmAbs val="10"/>
                                  </p:iterate>
                                  <p:childTnLst>
                                    <p:set>
                                      <p:cBhvr>
                                        <p:cTn id="12" dur="1" fill="hold">
                                          <p:stCondLst>
                                            <p:cond delay="0"/>
                                          </p:stCondLst>
                                        </p:cTn>
                                        <p:tgtEl>
                                          <p:spTgt spid="6">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iterate type="wd">
                                    <p:tmAbs val="10"/>
                                  </p:iterate>
                                  <p:childTnLst>
                                    <p:set>
                                      <p:cBhvr>
                                        <p:cTn id="14" dur="1" fill="hold">
                                          <p:stCondLst>
                                            <p:cond delay="0"/>
                                          </p:stCondLst>
                                        </p:cTn>
                                        <p:tgtEl>
                                          <p:spTgt spid="6">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iterate type="wd">
                                    <p:tmAbs val="10"/>
                                  </p:iterate>
                                  <p:childTnLst>
                                    <p:set>
                                      <p:cBhvr>
                                        <p:cTn id="16" dur="1" fill="hold">
                                          <p:stCondLst>
                                            <p:cond delay="0"/>
                                          </p:stCondLst>
                                        </p:cTn>
                                        <p:tgtEl>
                                          <p:spTgt spid="6">
                                            <p:txEl>
                                              <p:pRg st="7" end="7"/>
                                            </p:txEl>
                                          </p:spTgt>
                                        </p:tgtEl>
                                        <p:attrNameLst>
                                          <p:attrName>style.visibility</p:attrName>
                                        </p:attrNameLst>
                                      </p:cBhvr>
                                      <p:to>
                                        <p:strVal val="visible"/>
                                      </p:to>
                                    </p:set>
                                  </p:childTnLst>
                                </p:cTn>
                              </p:par>
                              <p:par>
                                <p:cTn id="17" presetID="1" presetClass="entr" presetSubtype="0" fill="hold" grpId="0" nodeType="withEffect">
                                  <p:stCondLst>
                                    <p:cond delay="0"/>
                                  </p:stCondLst>
                                  <p:iterate type="wd">
                                    <p:tmAbs val="10"/>
                                  </p:iterate>
                                  <p:childTnLst>
                                    <p:set>
                                      <p:cBhvr>
                                        <p:cTn id="18" dur="1" fill="hold">
                                          <p:stCondLst>
                                            <p:cond delay="0"/>
                                          </p:stCondLst>
                                        </p:cTn>
                                        <p:tgtEl>
                                          <p:spTgt spid="6">
                                            <p:txEl>
                                              <p:pRg st="9" end="9"/>
                                            </p:txEl>
                                          </p:spTgt>
                                        </p:tgtEl>
                                        <p:attrNameLst>
                                          <p:attrName>style.visibility</p:attrName>
                                        </p:attrNameLst>
                                      </p:cBhvr>
                                      <p:to>
                                        <p:strVal val="visible"/>
                                      </p:to>
                                    </p:set>
                                  </p:childTnLst>
                                </p:cTn>
                              </p:par>
                              <p:par>
                                <p:cTn id="19" presetID="1" presetClass="entr" presetSubtype="0" fill="hold" grpId="0" nodeType="withEffect">
                                  <p:stCondLst>
                                    <p:cond delay="0"/>
                                  </p:stCondLst>
                                  <p:iterate type="wd">
                                    <p:tmAbs val="10"/>
                                  </p:iterate>
                                  <p:childTnLst>
                                    <p:set>
                                      <p:cBhvr>
                                        <p:cTn id="20" dur="1" fill="hold">
                                          <p:stCondLst>
                                            <p:cond delay="0"/>
                                          </p:stCondLst>
                                        </p:cTn>
                                        <p:tgtEl>
                                          <p:spTgt spid="6">
                                            <p:txEl>
                                              <p:pRg st="11" end="11"/>
                                            </p:txEl>
                                          </p:spTgt>
                                        </p:tgtEl>
                                        <p:attrNameLst>
                                          <p:attrName>style.visibility</p:attrName>
                                        </p:attrNameLst>
                                      </p:cBhvr>
                                      <p:to>
                                        <p:strVal val="visible"/>
                                      </p:to>
                                    </p:set>
                                  </p:childTnLst>
                                </p:cTn>
                              </p:par>
                              <p:par>
                                <p:cTn id="21" presetID="1" presetClass="entr" presetSubtype="0" fill="hold" grpId="0" nodeType="withEffect">
                                  <p:stCondLst>
                                    <p:cond delay="0"/>
                                  </p:stCondLst>
                                  <p:iterate type="wd">
                                    <p:tmAbs val="10"/>
                                  </p:iterate>
                                  <p:childTnLst>
                                    <p:set>
                                      <p:cBhvr>
                                        <p:cTn id="22"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6F66C-1721-FEFE-B9A5-BB79D01A587E}"/>
              </a:ext>
            </a:extLst>
          </p:cNvPr>
          <p:cNvSpPr>
            <a:spLocks noGrp="1"/>
          </p:cNvSpPr>
          <p:nvPr>
            <p:ph type="title"/>
          </p:nvPr>
        </p:nvSpPr>
        <p:spPr>
          <a:xfrm>
            <a:off x="853898" y="423815"/>
            <a:ext cx="10122632" cy="652054"/>
          </a:xfrm>
        </p:spPr>
        <p:txBody>
          <a:bodyPr/>
          <a:lstStyle/>
          <a:p>
            <a:r>
              <a:rPr lang="en-IN" dirty="0"/>
              <a:t>DETAILS FUNCTION</a:t>
            </a:r>
          </a:p>
        </p:txBody>
      </p:sp>
      <p:sp>
        <p:nvSpPr>
          <p:cNvPr id="4" name="Footer Placeholder 3">
            <a:extLst>
              <a:ext uri="{FF2B5EF4-FFF2-40B4-BE49-F238E27FC236}">
                <a16:creationId xmlns:a16="http://schemas.microsoft.com/office/drawing/2014/main" id="{B5CE3294-CD71-E59D-C749-2BD4E3B57004}"/>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C47BA03-A46E-048D-4368-1C0D0A8FD58C}"/>
              </a:ext>
            </a:extLst>
          </p:cNvPr>
          <p:cNvSpPr>
            <a:spLocks noGrp="1"/>
          </p:cNvSpPr>
          <p:nvPr>
            <p:ph type="sldNum" sz="quarter" idx="11"/>
          </p:nvPr>
        </p:nvSpPr>
        <p:spPr/>
        <p:txBody>
          <a:bodyPr/>
          <a:lstStyle/>
          <a:p>
            <a:fld id="{09A01C0A-2BB6-49E7-91A3-DCB9F9F59583}" type="slidenum">
              <a:rPr lang="en-US" smtClean="0"/>
              <a:pPr/>
              <a:t>21</a:t>
            </a:fld>
            <a:endParaRPr lang="en-US" dirty="0"/>
          </a:p>
        </p:txBody>
      </p:sp>
      <p:sp>
        <p:nvSpPr>
          <p:cNvPr id="6" name="Rectangle 1">
            <a:extLst>
              <a:ext uri="{FF2B5EF4-FFF2-40B4-BE49-F238E27FC236}">
                <a16:creationId xmlns:a16="http://schemas.microsoft.com/office/drawing/2014/main" id="{C7413AC8-1B87-30FD-6AC6-336B9F1F4B28}"/>
              </a:ext>
            </a:extLst>
          </p:cNvPr>
          <p:cNvSpPr txBox="1">
            <a:spLocks noChangeArrowheads="1"/>
          </p:cNvSpPr>
          <p:nvPr/>
        </p:nvSpPr>
        <p:spPr bwMode="auto">
          <a:xfrm>
            <a:off x="913795" y="2232877"/>
            <a:ext cx="9896445"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lnSpc>
                <a:spcPct val="100000"/>
              </a:lnSpc>
              <a:spcBef>
                <a:spcPct val="0"/>
              </a:spcBef>
              <a:spcAft>
                <a:spcPct val="0"/>
              </a:spcAft>
            </a:pPr>
            <a:r>
              <a:rPr lang="en-US" altLang="en-US" sz="1800">
                <a:solidFill>
                  <a:schemeClr val="tx1">
                    <a:lumMod val="85000"/>
                  </a:schemeClr>
                </a:solidFill>
                <a:latin typeface="Arial" panose="020B0604020202020204" pitchFamily="34" charset="0"/>
              </a:rPr>
              <a:t>The </a:t>
            </a:r>
            <a:r>
              <a:rPr lang="en-US" altLang="en-US" sz="1800">
                <a:solidFill>
                  <a:schemeClr val="tx1">
                    <a:lumMod val="85000"/>
                  </a:schemeClr>
                </a:solidFill>
                <a:latin typeface="Arial Unicode MS"/>
              </a:rPr>
              <a:t>details</a:t>
            </a:r>
            <a:r>
              <a:rPr lang="en-US" altLang="en-US" sz="1800">
                <a:solidFill>
                  <a:schemeClr val="tx1">
                    <a:lumMod val="85000"/>
                  </a:schemeClr>
                </a:solidFill>
              </a:rPr>
              <a:t> function is used to get details from the user for a reservation. </a:t>
            </a:r>
          </a:p>
          <a:p>
            <a:pPr eaLnBrk="0" fontAlgn="base" hangingPunct="0">
              <a:lnSpc>
                <a:spcPct val="100000"/>
              </a:lnSpc>
              <a:spcBef>
                <a:spcPct val="0"/>
              </a:spcBef>
              <a:spcAft>
                <a:spcPct val="0"/>
              </a:spcAft>
            </a:pPr>
            <a:endParaRPr lang="en-US" altLang="en-US" sz="18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a:pPr>
            <a:r>
              <a:rPr lang="en-US" altLang="en-US" sz="1800">
                <a:solidFill>
                  <a:schemeClr val="tx1">
                    <a:lumMod val="85000"/>
                  </a:schemeClr>
                </a:solidFill>
                <a:latin typeface="Arial" panose="020B0604020202020204" pitchFamily="34" charset="0"/>
              </a:rPr>
              <a:t>The function first prints a prompt asking the user to enter their passport number.</a:t>
            </a:r>
          </a:p>
          <a:p>
            <a:pPr eaLnBrk="0" fontAlgn="base" hangingPunct="0">
              <a:lnSpc>
                <a:spcPct val="100000"/>
              </a:lnSpc>
              <a:spcBef>
                <a:spcPct val="0"/>
              </a:spcBef>
              <a:spcAft>
                <a:spcPct val="0"/>
              </a:spcAft>
              <a:buFontTx/>
              <a:buAutoNum type="arabicPeriod"/>
            </a:pPr>
            <a:endParaRPr lang="en-US" altLang="en-US" sz="18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2"/>
            </a:pPr>
            <a:r>
              <a:rPr lang="en-US" altLang="en-US" sz="1800">
                <a:solidFill>
                  <a:schemeClr val="tx1">
                    <a:lumMod val="85000"/>
                  </a:schemeClr>
                </a:solidFill>
                <a:latin typeface="Arial" panose="020B0604020202020204" pitchFamily="34" charset="0"/>
              </a:rPr>
              <a:t>It then reads the user’s input using </a:t>
            </a:r>
            <a:r>
              <a:rPr lang="en-US" altLang="en-US" sz="1800">
                <a:solidFill>
                  <a:schemeClr val="tx1">
                    <a:lumMod val="85000"/>
                  </a:schemeClr>
                </a:solidFill>
                <a:latin typeface="Arial Unicode MS"/>
              </a:rPr>
              <a:t>gets(stream-&gt;passport)</a:t>
            </a:r>
            <a:r>
              <a:rPr lang="en-US" altLang="en-US" sz="1800">
                <a:solidFill>
                  <a:schemeClr val="tx1">
                    <a:lumMod val="85000"/>
                  </a:schemeClr>
                </a:solidFill>
              </a:rPr>
              <a:t> and stores it in the </a:t>
            </a:r>
            <a:r>
              <a:rPr lang="en-US" altLang="en-US" sz="1800">
                <a:solidFill>
                  <a:schemeClr val="tx1">
                    <a:lumMod val="85000"/>
                  </a:schemeClr>
                </a:solidFill>
                <a:latin typeface="Arial Unicode MS"/>
              </a:rPr>
              <a:t>passport</a:t>
            </a:r>
            <a:r>
              <a:rPr lang="en-US" altLang="en-US" sz="1800">
                <a:solidFill>
                  <a:schemeClr val="tx1">
                    <a:lumMod val="85000"/>
                  </a:schemeClr>
                </a:solidFill>
              </a:rPr>
              <a:t> field of the current node pointed by </a:t>
            </a:r>
            <a:r>
              <a:rPr lang="en-US" altLang="en-US" sz="1800">
                <a:solidFill>
                  <a:schemeClr val="tx1">
                    <a:lumMod val="85000"/>
                  </a:schemeClr>
                </a:solidFill>
                <a:latin typeface="Arial Unicode MS"/>
              </a:rPr>
              <a:t>stream</a:t>
            </a:r>
            <a:r>
              <a:rPr lang="en-US" altLang="en-US" sz="1800">
                <a:solidFill>
                  <a:schemeClr val="tx1">
                    <a:lumMod val="85000"/>
                  </a:schemeClr>
                </a:solidFill>
              </a:rPr>
              <a:t>. The </a:t>
            </a:r>
            <a:r>
              <a:rPr lang="en-US" altLang="en-US" sz="1800">
                <a:solidFill>
                  <a:schemeClr val="tx1">
                    <a:lumMod val="85000"/>
                  </a:schemeClr>
                </a:solidFill>
                <a:latin typeface="Arial Unicode MS"/>
              </a:rPr>
              <a:t>fflush(stdin)</a:t>
            </a:r>
            <a:r>
              <a:rPr lang="en-US" altLang="en-US" sz="1800">
                <a:solidFill>
                  <a:schemeClr val="tx1">
                    <a:lumMod val="85000"/>
                  </a:schemeClr>
                </a:solidFill>
              </a:rPr>
              <a:t> function is used to clear the input buffer.</a:t>
            </a:r>
          </a:p>
          <a:p>
            <a:pPr eaLnBrk="0" fontAlgn="base" hangingPunct="0">
              <a:lnSpc>
                <a:spcPct val="100000"/>
              </a:lnSpc>
              <a:spcBef>
                <a:spcPct val="0"/>
              </a:spcBef>
              <a:spcAft>
                <a:spcPct val="0"/>
              </a:spcAft>
              <a:buFontTx/>
              <a:buAutoNum type="arabicPeriod" startAt="2"/>
            </a:pPr>
            <a:endParaRPr lang="en-US" altLang="en-US" sz="18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3"/>
            </a:pPr>
            <a:r>
              <a:rPr lang="en-US" altLang="en-US" sz="1800">
                <a:solidFill>
                  <a:schemeClr val="tx1">
                    <a:lumMod val="85000"/>
                  </a:schemeClr>
                </a:solidFill>
                <a:latin typeface="Arial" panose="020B0604020202020204" pitchFamily="34" charset="0"/>
              </a:rPr>
              <a:t>The function repeats these two steps for the name, email address, and destination, storing the user’s input in the corresponding fields of the current node.</a:t>
            </a:r>
          </a:p>
          <a:p>
            <a:pPr eaLnBrk="0" fontAlgn="base" hangingPunct="0">
              <a:lnSpc>
                <a:spcPct val="100000"/>
              </a:lnSpc>
              <a:spcBef>
                <a:spcPct val="0"/>
              </a:spcBef>
              <a:spcAft>
                <a:spcPct val="0"/>
              </a:spcAft>
              <a:buFontTx/>
              <a:buAutoNum type="arabicPeriod" startAt="3"/>
            </a:pPr>
            <a:endParaRPr lang="en-US" altLang="en-US" sz="180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pPr>
            <a:r>
              <a:rPr lang="en-US" altLang="en-US" sz="1800">
                <a:solidFill>
                  <a:schemeClr val="tx1">
                    <a:lumMod val="85000"/>
                  </a:schemeClr>
                </a:solidFill>
                <a:latin typeface="Arial" panose="020B0604020202020204" pitchFamily="34" charset="0"/>
              </a:rPr>
              <a:t>So essentially, this function gets details from the user and stores them in the current node of the linked list. The details include passport number, name, email address, and destination.</a:t>
            </a:r>
            <a:endParaRPr lang="en-US" altLang="en-US" sz="1800" dirty="0">
              <a:solidFill>
                <a:schemeClr val="tx1">
                  <a:lumMod val="85000"/>
                </a:schemeClr>
              </a:solidFill>
              <a:latin typeface="Arial" panose="020B0604020202020204" pitchFamily="34" charset="0"/>
            </a:endParaRPr>
          </a:p>
        </p:txBody>
      </p:sp>
    </p:spTree>
    <p:extLst>
      <p:ext uri="{BB962C8B-B14F-4D97-AF65-F5344CB8AC3E}">
        <p14:creationId xmlns:p14="http://schemas.microsoft.com/office/powerpoint/2010/main" val="2997697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
                                  </p:iterate>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iterate type="wd">
                                    <p:tmAbs val="10"/>
                                  </p:iterate>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iterate type="wd">
                                    <p:tmAbs val="10"/>
                                  </p:iterate>
                                  <p:childTnLst>
                                    <p:set>
                                      <p:cBhvr>
                                        <p:cTn id="10" dur="1" fill="hold">
                                          <p:stCondLst>
                                            <p:cond delay="0"/>
                                          </p:stCondLst>
                                        </p:cTn>
                                        <p:tgtEl>
                                          <p:spTgt spid="6">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iterate type="wd">
                                    <p:tmAbs val="10"/>
                                  </p:iterate>
                                  <p:childTnLst>
                                    <p:set>
                                      <p:cBhvr>
                                        <p:cTn id="12" dur="1" fill="hold">
                                          <p:stCondLst>
                                            <p:cond delay="0"/>
                                          </p:stCondLst>
                                        </p:cTn>
                                        <p:tgtEl>
                                          <p:spTgt spid="6">
                                            <p:txEl>
                                              <p:pRg st="6" end="6"/>
                                            </p:txEl>
                                          </p:spTgt>
                                        </p:tgtEl>
                                        <p:attrNameLst>
                                          <p:attrName>style.visibility</p:attrName>
                                        </p:attrNameLst>
                                      </p:cBhvr>
                                      <p:to>
                                        <p:strVal val="visible"/>
                                      </p:to>
                                    </p:set>
                                  </p:childTnLst>
                                </p:cTn>
                              </p:par>
                              <p:par>
                                <p:cTn id="13" presetID="1" presetClass="entr" presetSubtype="0" fill="hold" grpId="0" nodeType="withEffect">
                                  <p:stCondLst>
                                    <p:cond delay="0"/>
                                  </p:stCondLst>
                                  <p:iterate type="wd">
                                    <p:tmAbs val="10"/>
                                  </p:iterate>
                                  <p:childTnLst>
                                    <p:set>
                                      <p:cBhvr>
                                        <p:cTn id="1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130089B-5D4B-CB39-F0CD-7B79C47B39E8}"/>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6A2A866-6B81-217C-1040-2E7CF8054A44}"/>
              </a:ext>
            </a:extLst>
          </p:cNvPr>
          <p:cNvSpPr>
            <a:spLocks noGrp="1"/>
          </p:cNvSpPr>
          <p:nvPr>
            <p:ph type="sldNum" sz="quarter" idx="11"/>
          </p:nvPr>
        </p:nvSpPr>
        <p:spPr/>
        <p:txBody>
          <a:bodyPr/>
          <a:lstStyle/>
          <a:p>
            <a:fld id="{09A01C0A-2BB6-49E7-91A3-DCB9F9F59583}" type="slidenum">
              <a:rPr lang="en-US" smtClean="0"/>
              <a:pPr/>
              <a:t>22</a:t>
            </a:fld>
            <a:endParaRPr lang="en-US" dirty="0"/>
          </a:p>
        </p:txBody>
      </p:sp>
      <p:pic>
        <p:nvPicPr>
          <p:cNvPr id="7" name="Picture 9">
            <a:extLst>
              <a:ext uri="{FF2B5EF4-FFF2-40B4-BE49-F238E27FC236}">
                <a16:creationId xmlns:a16="http://schemas.microsoft.com/office/drawing/2014/main" id="{2AD5C0BB-837B-65C5-A976-EFE4C6C4E3C9}"/>
              </a:ext>
            </a:extLst>
          </p:cNvPr>
          <p:cNvPicPr>
            <a:picLocks noChangeAspect="1"/>
          </p:cNvPicPr>
          <p:nvPr/>
        </p:nvPicPr>
        <p:blipFill>
          <a:blip r:embed="rId2"/>
          <a:stretch>
            <a:fillRect/>
          </a:stretch>
        </p:blipFill>
        <p:spPr>
          <a:xfrm>
            <a:off x="275182" y="3679604"/>
            <a:ext cx="4856218" cy="2907009"/>
          </a:xfrm>
          <a:prstGeom prst="rect">
            <a:avLst/>
          </a:prstGeom>
        </p:spPr>
      </p:pic>
      <p:pic>
        <p:nvPicPr>
          <p:cNvPr id="8" name="Picture 9">
            <a:extLst>
              <a:ext uri="{FF2B5EF4-FFF2-40B4-BE49-F238E27FC236}">
                <a16:creationId xmlns:a16="http://schemas.microsoft.com/office/drawing/2014/main" id="{5975616A-5B81-D444-71C2-888A6E8C781F}"/>
              </a:ext>
            </a:extLst>
          </p:cNvPr>
          <p:cNvPicPr>
            <a:picLocks noChangeAspect="1"/>
          </p:cNvPicPr>
          <p:nvPr/>
        </p:nvPicPr>
        <p:blipFill>
          <a:blip r:embed="rId3"/>
          <a:stretch>
            <a:fillRect/>
          </a:stretch>
        </p:blipFill>
        <p:spPr>
          <a:xfrm>
            <a:off x="5531760" y="990192"/>
            <a:ext cx="5432193" cy="5596421"/>
          </a:xfrm>
          <a:prstGeom prst="rect">
            <a:avLst/>
          </a:prstGeom>
        </p:spPr>
      </p:pic>
      <p:pic>
        <p:nvPicPr>
          <p:cNvPr id="9" name="Picture 9">
            <a:extLst>
              <a:ext uri="{FF2B5EF4-FFF2-40B4-BE49-F238E27FC236}">
                <a16:creationId xmlns:a16="http://schemas.microsoft.com/office/drawing/2014/main" id="{49AC732D-774D-C15E-2AE4-79EC166CF2B0}"/>
              </a:ext>
            </a:extLst>
          </p:cNvPr>
          <p:cNvPicPr>
            <a:picLocks noChangeAspect="1"/>
          </p:cNvPicPr>
          <p:nvPr/>
        </p:nvPicPr>
        <p:blipFill>
          <a:blip r:embed="rId4"/>
          <a:stretch>
            <a:fillRect/>
          </a:stretch>
        </p:blipFill>
        <p:spPr>
          <a:xfrm>
            <a:off x="275182" y="978476"/>
            <a:ext cx="4856218" cy="2605815"/>
          </a:xfrm>
          <a:prstGeom prst="rect">
            <a:avLst/>
          </a:prstGeom>
        </p:spPr>
      </p:pic>
      <p:sp>
        <p:nvSpPr>
          <p:cNvPr id="10" name="TextBox 9">
            <a:extLst>
              <a:ext uri="{FF2B5EF4-FFF2-40B4-BE49-F238E27FC236}">
                <a16:creationId xmlns:a16="http://schemas.microsoft.com/office/drawing/2014/main" id="{BF448589-23F5-1CAC-D9E9-78FEB1D3A935}"/>
              </a:ext>
            </a:extLst>
          </p:cNvPr>
          <p:cNvSpPr txBox="1"/>
          <p:nvPr/>
        </p:nvSpPr>
        <p:spPr>
          <a:xfrm>
            <a:off x="4535454" y="271386"/>
            <a:ext cx="1992481" cy="523220"/>
          </a:xfrm>
          <a:prstGeom prst="rect">
            <a:avLst/>
          </a:prstGeom>
          <a:noFill/>
        </p:spPr>
        <p:txBody>
          <a:bodyPr wrap="square" rtlCol="0">
            <a:spAutoFit/>
          </a:bodyPr>
          <a:lstStyle/>
          <a:p>
            <a:pPr algn="l"/>
            <a:r>
              <a:rPr lang="en-IN" sz="2800" b="1" dirty="0"/>
              <a:t>OUTPUT</a:t>
            </a:r>
            <a:endParaRPr lang="en-US" sz="2800" b="1" dirty="0"/>
          </a:p>
        </p:txBody>
      </p:sp>
    </p:spTree>
    <p:extLst>
      <p:ext uri="{BB962C8B-B14F-4D97-AF65-F5344CB8AC3E}">
        <p14:creationId xmlns:p14="http://schemas.microsoft.com/office/powerpoint/2010/main" val="18194487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F03A1-D1DF-D812-7C25-9558637F0EA7}"/>
              </a:ext>
            </a:extLst>
          </p:cNvPr>
          <p:cNvSpPr>
            <a:spLocks noGrp="1"/>
          </p:cNvSpPr>
          <p:nvPr>
            <p:ph type="title"/>
          </p:nvPr>
        </p:nvSpPr>
        <p:spPr>
          <a:xfrm>
            <a:off x="825618" y="838117"/>
            <a:ext cx="10122632" cy="652054"/>
          </a:xfrm>
        </p:spPr>
        <p:txBody>
          <a:bodyPr/>
          <a:lstStyle/>
          <a:p>
            <a:r>
              <a:rPr lang="en-IN" dirty="0"/>
              <a:t>CONCLUSION</a:t>
            </a:r>
          </a:p>
        </p:txBody>
      </p:sp>
      <p:sp>
        <p:nvSpPr>
          <p:cNvPr id="4" name="Footer Placeholder 3">
            <a:extLst>
              <a:ext uri="{FF2B5EF4-FFF2-40B4-BE49-F238E27FC236}">
                <a16:creationId xmlns:a16="http://schemas.microsoft.com/office/drawing/2014/main" id="{EEAE2ABC-D201-36F4-0118-C3ABE9BE3F60}"/>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2B582D13-3545-674D-E7BA-E0E4AF8183EF}"/>
              </a:ext>
            </a:extLst>
          </p:cNvPr>
          <p:cNvSpPr>
            <a:spLocks noGrp="1"/>
          </p:cNvSpPr>
          <p:nvPr>
            <p:ph type="sldNum" sz="quarter" idx="11"/>
          </p:nvPr>
        </p:nvSpPr>
        <p:spPr/>
        <p:txBody>
          <a:bodyPr/>
          <a:lstStyle/>
          <a:p>
            <a:fld id="{09A01C0A-2BB6-49E7-91A3-DCB9F9F59583}" type="slidenum">
              <a:rPr lang="en-US" smtClean="0"/>
              <a:pPr/>
              <a:t>23</a:t>
            </a:fld>
            <a:endParaRPr lang="en-US" dirty="0"/>
          </a:p>
        </p:txBody>
      </p:sp>
      <p:sp>
        <p:nvSpPr>
          <p:cNvPr id="6" name="Content Placeholder 2">
            <a:extLst>
              <a:ext uri="{FF2B5EF4-FFF2-40B4-BE49-F238E27FC236}">
                <a16:creationId xmlns:a16="http://schemas.microsoft.com/office/drawing/2014/main" id="{5F643047-C106-9252-919A-9703D9776742}"/>
              </a:ext>
            </a:extLst>
          </p:cNvPr>
          <p:cNvSpPr txBox="1">
            <a:spLocks/>
          </p:cNvSpPr>
          <p:nvPr/>
        </p:nvSpPr>
        <p:spPr>
          <a:xfrm>
            <a:off x="913795" y="2037249"/>
            <a:ext cx="10353762" cy="4058751"/>
          </a:xfrm>
          <a:prstGeom prst="rect">
            <a:avLst/>
          </a:prstGeom>
        </p:spPr>
        <p:txBody>
          <a:bodyPr/>
          <a:lst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a:t>This project uses the concept of data structures for solving the physical complications for booking a flight ticket by enabling the user to book the tickets at the ease of their phone.</a:t>
            </a:r>
          </a:p>
          <a:p>
            <a:r>
              <a:rPr lang="en-IN"/>
              <a:t>It aims to save time and cost for the user.</a:t>
            </a:r>
          </a:p>
          <a:p>
            <a:r>
              <a:rPr lang="en-IN"/>
              <a:t>Though it has few disadvantages like server clash or server issues, its advantages outruns its disadvantages. Thus enabling a wide group of people to book tickets at their ease.</a:t>
            </a:r>
            <a:endParaRPr lang="en-IN" dirty="0"/>
          </a:p>
        </p:txBody>
      </p:sp>
    </p:spTree>
    <p:extLst>
      <p:ext uri="{BB962C8B-B14F-4D97-AF65-F5344CB8AC3E}">
        <p14:creationId xmlns:p14="http://schemas.microsoft.com/office/powerpoint/2010/main" val="2703743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
                                  </p:iterate>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iterate type="wd">
                                    <p:tmAbs val="10"/>
                                  </p:iterate>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iterate type="wd">
                                    <p:tmAbs val="10"/>
                                  </p:iterate>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24</a:t>
            </a:fld>
            <a:endParaRPr lang="en-US" dirty="0"/>
          </a:p>
        </p:txBody>
      </p:sp>
      <p:sp>
        <p:nvSpPr>
          <p:cNvPr id="6" name="Text Placeholder 5">
            <a:extLst>
              <a:ext uri="{FF2B5EF4-FFF2-40B4-BE49-F238E27FC236}">
                <a16:creationId xmlns:a16="http://schemas.microsoft.com/office/drawing/2014/main" id="{5458EBBF-838B-D4DE-EDDD-699C140D00C3}"/>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023783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743867" y="352175"/>
            <a:ext cx="7442601" cy="979204"/>
          </a:xfrm>
        </p:spPr>
        <p:txBody>
          <a:bodyPr/>
          <a:lstStyle/>
          <a:p>
            <a:pPr algn="ctr"/>
            <a:r>
              <a:rPr lang="en-IN" dirty="0"/>
              <a:t>DATA STRUCTURE AND ALGORITHM</a:t>
            </a:r>
            <a:endParaRPr lang="en-US" dirty="0"/>
          </a:p>
        </p:txBody>
      </p:sp>
      <p:sp>
        <p:nvSpPr>
          <p:cNvPr id="3" name="Text Placeholder 2">
            <a:extLst>
              <a:ext uri="{FF2B5EF4-FFF2-40B4-BE49-F238E27FC236}">
                <a16:creationId xmlns:a16="http://schemas.microsoft.com/office/drawing/2014/main" id="{0F17F915-9766-1FC8-98BD-D9AE3D5B2A55}"/>
              </a:ext>
            </a:extLst>
          </p:cNvPr>
          <p:cNvSpPr>
            <a:spLocks noGrp="1"/>
          </p:cNvSpPr>
          <p:nvPr>
            <p:ph type="body" idx="1"/>
          </p:nvPr>
        </p:nvSpPr>
        <p:spPr>
          <a:xfrm>
            <a:off x="743771" y="1644930"/>
            <a:ext cx="7666983" cy="3568139"/>
          </a:xfrm>
        </p:spPr>
        <p:txBody>
          <a:bodyPr/>
          <a:lstStyle/>
          <a:p>
            <a:pPr marL="36900" indent="0" algn="just" fontAlgn="base">
              <a:buNone/>
            </a:pPr>
            <a:r>
              <a:rPr lang="en-US" b="1" i="0" u="sng" strike="noStrike" dirty="0">
                <a:effectLst/>
                <a:latin typeface="Roboto" panose="020F0502020204030204" pitchFamily="2" charset="0"/>
              </a:rPr>
              <a:t>Data Structure</a:t>
            </a:r>
            <a:endParaRPr lang="en-US" b="1" i="0" u="sng" dirty="0">
              <a:effectLst/>
              <a:latin typeface="Roboto" panose="020F0502020204030204" pitchFamily="2" charset="0"/>
            </a:endParaRPr>
          </a:p>
          <a:p>
            <a:pPr algn="l" fontAlgn="base"/>
            <a:r>
              <a:rPr lang="en-US" b="0" i="0" dirty="0">
                <a:effectLst/>
                <a:latin typeface="var(--font-secondary)"/>
              </a:rPr>
              <a:t>A data structure is defined as a particular way of storing and organizing data in our devices to use the data efficiently and effectively. The main idea behind using data structures is to minimize the time and space complexities. An efficient data structure takes minimum memory space and requires minimum time to execute the data.</a:t>
            </a:r>
          </a:p>
          <a:p>
            <a:pPr marL="36900" indent="0" algn="just" fontAlgn="base">
              <a:buNone/>
            </a:pPr>
            <a:r>
              <a:rPr lang="en-US" b="1" i="0" u="none" strike="noStrike" dirty="0">
                <a:effectLst/>
                <a:latin typeface="Roboto" panose="020F0502020204030204" pitchFamily="2" charset="0"/>
              </a:rPr>
              <a:t>    </a:t>
            </a:r>
            <a:r>
              <a:rPr lang="en-US" b="1" i="0" u="sng" strike="noStrike" dirty="0">
                <a:effectLst/>
                <a:latin typeface="Roboto" panose="020F0502020204030204" pitchFamily="2" charset="0"/>
              </a:rPr>
              <a:t>Algorithm</a:t>
            </a:r>
            <a:endParaRPr lang="en-US" b="1" i="0" u="sng" dirty="0">
              <a:effectLst/>
              <a:latin typeface="Roboto" panose="020F0502020204030204" pitchFamily="2" charset="0"/>
            </a:endParaRPr>
          </a:p>
          <a:p>
            <a:pPr algn="l" fontAlgn="base"/>
            <a:r>
              <a:rPr lang="en-US" b="0" i="0" dirty="0">
                <a:effectLst/>
                <a:latin typeface="var(--font-secondary)"/>
              </a:rPr>
              <a:t>Algorithm is defined as a process or set of well-defined instructions that are typically used to solve a particular group of problems or perform a specific type of calculation. To explain in simpler terms, it is a set of operations performed in a step-by-step manner to execute a task.</a:t>
            </a:r>
          </a:p>
          <a:p>
            <a:endParaRPr lang="en-US" dirty="0"/>
          </a:p>
        </p:txBody>
      </p:sp>
      <p:sp>
        <p:nvSpPr>
          <p:cNvPr id="84" name="Text Placeholder 83">
            <a:extLst>
              <a:ext uri="{FF2B5EF4-FFF2-40B4-BE49-F238E27FC236}">
                <a16:creationId xmlns:a16="http://schemas.microsoft.com/office/drawing/2014/main" id="{F6A0489E-C8E2-CAE5-9FFC-28CC9E086048}"/>
              </a:ext>
            </a:extLst>
          </p:cNvPr>
          <p:cNvSpPr>
            <a:spLocks noGrp="1"/>
          </p:cNvSpPr>
          <p:nvPr>
            <p:ph type="body" sz="quarter" idx="13"/>
          </p:nvPr>
        </p:nvSpPr>
        <p:spPr>
          <a:xfrm>
            <a:off x="10070592" y="-36577"/>
            <a:ext cx="2121408" cy="2121408"/>
          </a:xfrm>
        </p:spPr>
        <p:txBody>
          <a:bodyPr/>
          <a:lstStyle/>
          <a:p>
            <a:endParaRPr lang="en-US" dirty="0"/>
          </a:p>
        </p:txBody>
      </p:sp>
      <p:sp>
        <p:nvSpPr>
          <p:cNvPr id="85" name="Text Placeholder 84">
            <a:extLst>
              <a:ext uri="{FF2B5EF4-FFF2-40B4-BE49-F238E27FC236}">
                <a16:creationId xmlns:a16="http://schemas.microsoft.com/office/drawing/2014/main" id="{D396BF65-AA7F-3F0F-FE49-EA87C2828209}"/>
              </a:ext>
            </a:extLst>
          </p:cNvPr>
          <p:cNvSpPr>
            <a:spLocks noGrp="1"/>
          </p:cNvSpPr>
          <p:nvPr>
            <p:ph type="body" sz="quarter" idx="14"/>
          </p:nvPr>
        </p:nvSpPr>
        <p:spPr/>
        <p:txBody>
          <a:bodyPr/>
          <a:lstStyle/>
          <a:p>
            <a:endParaRPr lang="en-US" dirty="0"/>
          </a:p>
        </p:txBody>
      </p:sp>
      <p:sp>
        <p:nvSpPr>
          <p:cNvPr id="2" name="Footer Placeholder 1">
            <a:extLst>
              <a:ext uri="{FF2B5EF4-FFF2-40B4-BE49-F238E27FC236}">
                <a16:creationId xmlns:a16="http://schemas.microsoft.com/office/drawing/2014/main" id="{EB4325A5-D39C-C1D3-2E04-F741DCBB2B59}"/>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DE6C7ECE-6B8F-A6C6-C92D-4C1BB62455B0}"/>
              </a:ext>
            </a:extLst>
          </p:cNvPr>
          <p:cNvSpPr>
            <a:spLocks noGrp="1"/>
          </p:cNvSpPr>
          <p:nvPr>
            <p:ph type="sldNum" sz="quarter" idx="11"/>
          </p:nvPr>
        </p:nvSpPr>
        <p:spPr/>
        <p:txBody>
          <a:bodyPr/>
          <a:lstStyle/>
          <a:p>
            <a:fld id="{09A01C0A-2BB6-49E7-91A3-DCB9F9F59583}" type="slidenum">
              <a:rPr lang="en-US" smtClean="0"/>
              <a:pPr/>
              <a:t>3</a:t>
            </a:fld>
            <a:endParaRPr lang="en-US" dirty="0"/>
          </a:p>
        </p:txBody>
      </p:sp>
      <p:sp>
        <p:nvSpPr>
          <p:cNvPr id="8" name="Picture Placeholder 7">
            <a:extLst>
              <a:ext uri="{FF2B5EF4-FFF2-40B4-BE49-F238E27FC236}">
                <a16:creationId xmlns:a16="http://schemas.microsoft.com/office/drawing/2014/main" id="{97DA70E1-97A3-0727-1164-29C685486EFF}"/>
              </a:ext>
            </a:extLst>
          </p:cNvPr>
          <p:cNvSpPr>
            <a:spLocks noGrp="1"/>
          </p:cNvSpPr>
          <p:nvPr>
            <p:ph type="pic" sz="quarter" idx="12"/>
          </p:nvPr>
        </p:nvSpPr>
        <p:spPr>
          <a:xfrm>
            <a:off x="8635041" y="1112836"/>
            <a:ext cx="3298122" cy="4975225"/>
          </a:xfrm>
        </p:spPr>
        <p:txBody>
          <a:bodyPr/>
          <a:lstStyle/>
          <a:p>
            <a:endParaRPr lang="en-IN"/>
          </a:p>
        </p:txBody>
      </p:sp>
      <p:pic>
        <p:nvPicPr>
          <p:cNvPr id="4" name="Picture 4">
            <a:extLst>
              <a:ext uri="{FF2B5EF4-FFF2-40B4-BE49-F238E27FC236}">
                <a16:creationId xmlns:a16="http://schemas.microsoft.com/office/drawing/2014/main" id="{FC751005-E230-B108-2A98-B891FF4409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5042" y="1112837"/>
            <a:ext cx="3298122" cy="4975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8401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E497F-5F15-4E12-FC23-8F578B24D427}"/>
              </a:ext>
            </a:extLst>
          </p:cNvPr>
          <p:cNvSpPr>
            <a:spLocks noGrp="1"/>
          </p:cNvSpPr>
          <p:nvPr>
            <p:ph type="title"/>
          </p:nvPr>
        </p:nvSpPr>
        <p:spPr>
          <a:xfrm>
            <a:off x="2426019" y="566931"/>
            <a:ext cx="10506416" cy="1128519"/>
          </a:xfrm>
        </p:spPr>
        <p:txBody>
          <a:bodyPr/>
          <a:lstStyle/>
          <a:p>
            <a:pPr algn="ctr"/>
            <a:r>
              <a:rPr lang="en-IN" dirty="0"/>
              <a:t>LINKED LIST</a:t>
            </a:r>
          </a:p>
        </p:txBody>
      </p:sp>
      <p:sp>
        <p:nvSpPr>
          <p:cNvPr id="5" name="Footer Placeholder 4">
            <a:extLst>
              <a:ext uri="{FF2B5EF4-FFF2-40B4-BE49-F238E27FC236}">
                <a16:creationId xmlns:a16="http://schemas.microsoft.com/office/drawing/2014/main" id="{4130D2E1-C3E6-B384-C3AC-D6A333D9CFAB}"/>
              </a:ext>
            </a:extLst>
          </p:cNvPr>
          <p:cNvSpPr>
            <a:spLocks noGrp="1"/>
          </p:cNvSpPr>
          <p:nvPr>
            <p:ph type="ftr" sz="quarter" idx="12"/>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DDF36A93-801B-F510-AC35-8D155AEC0FBD}"/>
              </a:ext>
            </a:extLst>
          </p:cNvPr>
          <p:cNvSpPr>
            <a:spLocks noGrp="1"/>
          </p:cNvSpPr>
          <p:nvPr>
            <p:ph type="sldNum" sz="quarter" idx="13"/>
          </p:nvPr>
        </p:nvSpPr>
        <p:spPr/>
        <p:txBody>
          <a:bodyPr/>
          <a:lstStyle/>
          <a:p>
            <a:fld id="{09A01C0A-2BB6-49E7-91A3-DCB9F9F59583}" type="slidenum">
              <a:rPr lang="en-US" smtClean="0"/>
              <a:pPr/>
              <a:t>4</a:t>
            </a:fld>
            <a:endParaRPr lang="en-US" dirty="0"/>
          </a:p>
        </p:txBody>
      </p:sp>
      <p:sp>
        <p:nvSpPr>
          <p:cNvPr id="7" name="Oval 6">
            <a:extLst>
              <a:ext uri="{FF2B5EF4-FFF2-40B4-BE49-F238E27FC236}">
                <a16:creationId xmlns:a16="http://schemas.microsoft.com/office/drawing/2014/main" id="{756145F3-0B71-B120-ED75-026C1152F6E6}"/>
              </a:ext>
            </a:extLst>
          </p:cNvPr>
          <p:cNvSpPr/>
          <p:nvPr/>
        </p:nvSpPr>
        <p:spPr>
          <a:xfrm>
            <a:off x="4848045" y="3429000"/>
            <a:ext cx="1630393" cy="1695091"/>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 Placeholder 3">
            <a:extLst>
              <a:ext uri="{FF2B5EF4-FFF2-40B4-BE49-F238E27FC236}">
                <a16:creationId xmlns:a16="http://schemas.microsoft.com/office/drawing/2014/main" id="{B90A5609-8C22-79DD-2D08-5A5B67FD3075}"/>
              </a:ext>
            </a:extLst>
          </p:cNvPr>
          <p:cNvSpPr>
            <a:spLocks noGrp="1"/>
          </p:cNvSpPr>
          <p:nvPr>
            <p:ph type="body" idx="1"/>
          </p:nvPr>
        </p:nvSpPr>
        <p:spPr>
          <a:xfrm>
            <a:off x="5098100" y="1466462"/>
            <a:ext cx="5324047" cy="3891067"/>
          </a:xfrm>
        </p:spPr>
        <p:txBody>
          <a:bodyPr/>
          <a:lstStyle/>
          <a:p>
            <a:r>
              <a:rPr lang="en-US" b="0" i="0" dirty="0">
                <a:solidFill>
                  <a:schemeClr val="tx1">
                    <a:lumMod val="85000"/>
                  </a:schemeClr>
                </a:solidFill>
                <a:effectLst/>
                <a:latin typeface="-apple-system"/>
              </a:rPr>
              <a:t>A linked list is a linear data structure, in which the elements are not stored at contiguous memory locations. </a:t>
            </a:r>
          </a:p>
          <a:p>
            <a:r>
              <a:rPr lang="en-US" dirty="0">
                <a:solidFill>
                  <a:schemeClr val="tx1">
                    <a:lumMod val="85000"/>
                  </a:schemeClr>
                </a:solidFill>
                <a:effectLst/>
                <a:latin typeface="-apple-system"/>
              </a:rPr>
              <a:t>The elements in a linked list are linked using pointers</a:t>
            </a:r>
            <a:r>
              <a:rPr lang="en-US" b="0" i="0" dirty="0">
                <a:solidFill>
                  <a:schemeClr val="tx1">
                    <a:lumMod val="85000"/>
                  </a:schemeClr>
                </a:solidFill>
                <a:effectLst/>
                <a:latin typeface="-apple-system"/>
              </a:rPr>
              <a:t>. </a:t>
            </a:r>
          </a:p>
          <a:p>
            <a:r>
              <a:rPr lang="en-US" dirty="0">
                <a:solidFill>
                  <a:schemeClr val="tx1">
                    <a:lumMod val="85000"/>
                  </a:schemeClr>
                </a:solidFill>
                <a:effectLst/>
                <a:latin typeface="-apple-system"/>
              </a:rPr>
              <a:t>Each element, often called a node, contains two fields: a data field and a link field that contains the address of the next node</a:t>
            </a:r>
            <a:r>
              <a:rPr lang="en-US" b="0" i="0" dirty="0">
                <a:solidFill>
                  <a:schemeClr val="tx1">
                    <a:lumMod val="85000"/>
                  </a:schemeClr>
                </a:solidFill>
                <a:effectLst/>
                <a:latin typeface="-apple-system"/>
              </a:rPr>
              <a:t>. </a:t>
            </a:r>
          </a:p>
          <a:p>
            <a:r>
              <a:rPr lang="en-US" dirty="0">
                <a:solidFill>
                  <a:schemeClr val="tx1">
                    <a:lumMod val="85000"/>
                  </a:schemeClr>
                </a:solidFill>
                <a:effectLst/>
                <a:latin typeface="-apple-system"/>
              </a:rPr>
              <a:t>The last node of the list contains a pointer to null, signifying the end of the list</a:t>
            </a:r>
            <a:r>
              <a:rPr lang="en-US" b="0" i="0" dirty="0">
                <a:solidFill>
                  <a:schemeClr val="tx1">
                    <a:lumMod val="85000"/>
                  </a:schemeClr>
                </a:solidFill>
                <a:effectLst/>
                <a:latin typeface="-apple-system"/>
              </a:rPr>
              <a:t>. </a:t>
            </a:r>
            <a:r>
              <a:rPr lang="en-US" dirty="0">
                <a:solidFill>
                  <a:schemeClr val="tx1">
                    <a:lumMod val="85000"/>
                  </a:schemeClr>
                </a:solidFill>
                <a:effectLst/>
                <a:latin typeface="-apple-system"/>
              </a:rPr>
              <a:t>Linked lists can be used in many applications, including implementation of stacks, queues, and graphs</a:t>
            </a:r>
            <a:endParaRPr lang="en-IN" dirty="0">
              <a:solidFill>
                <a:schemeClr val="tx1">
                  <a:lumMod val="85000"/>
                </a:schemeClr>
              </a:solidFill>
            </a:endParaRPr>
          </a:p>
          <a:p>
            <a:endParaRPr lang="en-IN" dirty="0"/>
          </a:p>
        </p:txBody>
      </p:sp>
      <p:pic>
        <p:nvPicPr>
          <p:cNvPr id="8" name="Picture 4" descr="Linked List Data Structure - GeeksforGeeks">
            <a:extLst>
              <a:ext uri="{FF2B5EF4-FFF2-40B4-BE49-F238E27FC236}">
                <a16:creationId xmlns:a16="http://schemas.microsoft.com/office/drawing/2014/main" id="{B6EBBA88-4DC9-DA06-9760-6DB265710B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31190"/>
            <a:ext cx="4524866" cy="501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5276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8"/>
                                        </p:tgtEl>
                                        <p:attrNameLst>
                                          <p:attrName>ppt_w</p:attrName>
                                        </p:attrNameLst>
                                      </p:cBhvr>
                                      <p:tavLst>
                                        <p:tav tm="0">
                                          <p:val>
                                            <p:strVal val="ppt_w"/>
                                          </p:val>
                                        </p:tav>
                                        <p:tav tm="100000">
                                          <p:val>
                                            <p:fltVal val="0"/>
                                          </p:val>
                                        </p:tav>
                                      </p:tavLst>
                                    </p:anim>
                                    <p:anim calcmode="lin" valueType="num">
                                      <p:cBhvr>
                                        <p:cTn id="7" dur="500"/>
                                        <p:tgtEl>
                                          <p:spTgt spid="8"/>
                                        </p:tgtEl>
                                        <p:attrNameLst>
                                          <p:attrName>ppt_h</p:attrName>
                                        </p:attrNameLst>
                                      </p:cBhvr>
                                      <p:tavLst>
                                        <p:tav tm="0">
                                          <p:val>
                                            <p:strVal val="ppt_h"/>
                                          </p:val>
                                        </p:tav>
                                        <p:tav tm="100000">
                                          <p:val>
                                            <p:fltVal val="0"/>
                                          </p:val>
                                        </p:tav>
                                      </p:tavLst>
                                    </p:anim>
                                    <p:animEffect transition="out" filter="fade">
                                      <p:cBhvr>
                                        <p:cTn id="8" dur="500"/>
                                        <p:tgtEl>
                                          <p:spTgt spid="8"/>
                                        </p:tgtEl>
                                      </p:cBhvr>
                                    </p:animEffect>
                                    <p:set>
                                      <p:cBhvr>
                                        <p:cTn id="9"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D0E15434-829C-603D-B999-3487669C6325}"/>
              </a:ext>
            </a:extLst>
          </p:cNvPr>
          <p:cNvSpPr/>
          <p:nvPr/>
        </p:nvSpPr>
        <p:spPr>
          <a:xfrm>
            <a:off x="4746794" y="3236451"/>
            <a:ext cx="2017336" cy="2193388"/>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ooter Placeholder 4">
            <a:extLst>
              <a:ext uri="{FF2B5EF4-FFF2-40B4-BE49-F238E27FC236}">
                <a16:creationId xmlns:a16="http://schemas.microsoft.com/office/drawing/2014/main" id="{1794E318-CC5C-E456-A192-991A0AA290D4}"/>
              </a:ext>
            </a:extLst>
          </p:cNvPr>
          <p:cNvSpPr>
            <a:spLocks noGrp="1"/>
          </p:cNvSpPr>
          <p:nvPr>
            <p:ph type="ftr" sz="quarter" idx="12"/>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8D0B588D-7D8D-6A3E-73F8-DD28DDA17483}"/>
              </a:ext>
            </a:extLst>
          </p:cNvPr>
          <p:cNvSpPr>
            <a:spLocks noGrp="1"/>
          </p:cNvSpPr>
          <p:nvPr>
            <p:ph type="sldNum" sz="quarter" idx="13"/>
          </p:nvPr>
        </p:nvSpPr>
        <p:spPr/>
        <p:txBody>
          <a:bodyPr/>
          <a:lstStyle/>
          <a:p>
            <a:fld id="{09A01C0A-2BB6-49E7-91A3-DCB9F9F59583}" type="slidenum">
              <a:rPr lang="en-US" smtClean="0"/>
              <a:pPr/>
              <a:t>5</a:t>
            </a:fld>
            <a:endParaRPr lang="en-US" dirty="0"/>
          </a:p>
        </p:txBody>
      </p:sp>
      <p:sp>
        <p:nvSpPr>
          <p:cNvPr id="7" name="Content Placeholder 2">
            <a:extLst>
              <a:ext uri="{FF2B5EF4-FFF2-40B4-BE49-F238E27FC236}">
                <a16:creationId xmlns:a16="http://schemas.microsoft.com/office/drawing/2014/main" id="{01BBB1A3-7DCE-55AA-33FE-7C9E22ABC69D}"/>
              </a:ext>
            </a:extLst>
          </p:cNvPr>
          <p:cNvSpPr txBox="1">
            <a:spLocks/>
          </p:cNvSpPr>
          <p:nvPr/>
        </p:nvSpPr>
        <p:spPr>
          <a:xfrm>
            <a:off x="543612" y="366690"/>
            <a:ext cx="11104775" cy="3062310"/>
          </a:xfrm>
          <a:prstGeom prst="rect">
            <a:avLst/>
          </a:prstGeom>
        </p:spPr>
        <p:txBody>
          <a:bodyPr vert="horz" lIns="0" tIns="0" rIns="0" bIns="0" rtlCol="0">
            <a:normAutofit fontScale="25000" lnSpcReduction="20000"/>
          </a:bodyPr>
          <a:lstStyle>
            <a:lvl1pPr marL="0" indent="0" algn="l" defTabSz="914400" rtl="0" eaLnBrk="1" latinLnBrk="0" hangingPunct="1">
              <a:lnSpc>
                <a:spcPct val="150000"/>
              </a:lnSpc>
              <a:spcBef>
                <a:spcPts val="1000"/>
              </a:spcBef>
              <a:buFontTx/>
              <a:buNone/>
              <a:defRPr sz="18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000" b="0" i="0" kern="1200">
                <a:solidFill>
                  <a:schemeClr val="tx1">
                    <a:tint val="75000"/>
                  </a:schemeClr>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1800" b="0" i="0" kern="1200">
                <a:solidFill>
                  <a:schemeClr val="tx1">
                    <a:tint val="75000"/>
                  </a:schemeClr>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600" b="0" i="0" kern="1200">
                <a:solidFill>
                  <a:schemeClr val="tx1">
                    <a:tint val="75000"/>
                  </a:schemeClr>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600" b="0" i="0" kern="1200">
                <a:solidFill>
                  <a:schemeClr val="tx1">
                    <a:tint val="75000"/>
                  </a:schemeClr>
                </a:solidFill>
                <a:latin typeface="Avenir Next LT Pro" panose="020B0504020202020204" pitchFamily="34" charset="77"/>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6400" b="1" u="sng" dirty="0">
                <a:solidFill>
                  <a:schemeClr val="tx1">
                    <a:lumMod val="85000"/>
                  </a:schemeClr>
                </a:solidFill>
                <a:latin typeface="-apple-system"/>
              </a:rPr>
              <a:t>Advantages</a:t>
            </a:r>
            <a:r>
              <a:rPr lang="en-US" sz="6400" u="sng" dirty="0">
                <a:solidFill>
                  <a:schemeClr val="tx1">
                    <a:lumMod val="85000"/>
                  </a:schemeClr>
                </a:solidFill>
                <a:latin typeface="-apple-system"/>
              </a:rPr>
              <a:t>:</a:t>
            </a:r>
          </a:p>
          <a:p>
            <a:pPr>
              <a:buFont typeface="+mj-lt"/>
              <a:buAutoNum type="arabicPeriod"/>
            </a:pPr>
            <a:r>
              <a:rPr lang="en-US" sz="6400" b="1" dirty="0">
                <a:solidFill>
                  <a:schemeClr val="tx1">
                    <a:lumMod val="85000"/>
                  </a:schemeClr>
                </a:solidFill>
                <a:latin typeface="-apple-system"/>
              </a:rPr>
              <a:t>Dynamic data structure</a:t>
            </a:r>
            <a:r>
              <a:rPr lang="en-US" sz="6400" dirty="0">
                <a:solidFill>
                  <a:schemeClr val="tx1">
                    <a:lumMod val="85000"/>
                  </a:schemeClr>
                </a:solidFill>
                <a:latin typeface="-apple-system"/>
              </a:rPr>
              <a:t>: Linked list is a dynamic data structure so it can grow and shrink at runtime by allocating and deallocating memory</a:t>
            </a:r>
          </a:p>
          <a:p>
            <a:pPr>
              <a:buFont typeface="+mj-lt"/>
              <a:buAutoNum type="arabicPeriod"/>
            </a:pPr>
            <a:r>
              <a:rPr lang="en-US" sz="6400" b="1" dirty="0">
                <a:solidFill>
                  <a:schemeClr val="tx1">
                    <a:lumMod val="85000"/>
                  </a:schemeClr>
                </a:solidFill>
                <a:latin typeface="-apple-system"/>
              </a:rPr>
              <a:t>No memory wastage</a:t>
            </a:r>
            <a:r>
              <a:rPr lang="en-US" sz="6400" dirty="0">
                <a:solidFill>
                  <a:schemeClr val="tx1">
                    <a:lumMod val="85000"/>
                  </a:schemeClr>
                </a:solidFill>
                <a:latin typeface="-apple-system"/>
              </a:rPr>
              <a:t>: In the linked list, efficient memory utilization can be achieved since the size of the linked list increase or decrease at run time so there is no memory wastage</a:t>
            </a:r>
          </a:p>
          <a:p>
            <a:pPr>
              <a:buFont typeface="+mj-lt"/>
              <a:buAutoNum type="arabicPeriod"/>
            </a:pPr>
            <a:r>
              <a:rPr lang="en-US" sz="6400" b="1" dirty="0">
                <a:solidFill>
                  <a:schemeClr val="tx1">
                    <a:lumMod val="85000"/>
                  </a:schemeClr>
                </a:solidFill>
                <a:latin typeface="-apple-system"/>
              </a:rPr>
              <a:t>Efficient Insertions/Deletions</a:t>
            </a:r>
            <a:r>
              <a:rPr lang="en-US" sz="6400" dirty="0">
                <a:solidFill>
                  <a:schemeClr val="tx1">
                    <a:lumMod val="85000"/>
                  </a:schemeClr>
                </a:solidFill>
                <a:latin typeface="-apple-system"/>
              </a:rPr>
              <a:t>: Insertions and deletions at any place in a list can usually be done more efficiently than in an array</a:t>
            </a:r>
          </a:p>
          <a:p>
            <a:pPr>
              <a:buFont typeface="+mj-lt"/>
              <a:buAutoNum type="arabicPeriod"/>
            </a:pPr>
            <a:r>
              <a:rPr lang="en-US" sz="6400" b="1" dirty="0">
                <a:solidFill>
                  <a:schemeClr val="tx1">
                    <a:lumMod val="85000"/>
                  </a:schemeClr>
                </a:solidFill>
                <a:latin typeface="-apple-system"/>
              </a:rPr>
              <a:t>Implementation of stacks and queues</a:t>
            </a:r>
            <a:r>
              <a:rPr lang="en-US" sz="6400" dirty="0">
                <a:solidFill>
                  <a:schemeClr val="tx1">
                    <a:lumMod val="85000"/>
                  </a:schemeClr>
                </a:solidFill>
                <a:latin typeface="-apple-system"/>
              </a:rPr>
              <a:t>: Linked lists are also used to implement other data structures like stacks and queues</a:t>
            </a:r>
          </a:p>
          <a:p>
            <a:pPr>
              <a:buFont typeface="+mj-lt"/>
              <a:buAutoNum type="arabicPeriod"/>
            </a:pPr>
            <a:endParaRPr lang="en-US" sz="4200" dirty="0">
              <a:solidFill>
                <a:schemeClr val="tx1">
                  <a:lumMod val="85000"/>
                </a:schemeClr>
              </a:solidFill>
              <a:latin typeface="-apple-system"/>
            </a:endParaRPr>
          </a:p>
          <a:p>
            <a:r>
              <a:rPr lang="en-US" sz="6400" b="1" u="sng" dirty="0">
                <a:solidFill>
                  <a:schemeClr val="tx1">
                    <a:lumMod val="85000"/>
                  </a:schemeClr>
                </a:solidFill>
                <a:latin typeface="-apple-system"/>
              </a:rPr>
              <a:t>Disadvantages</a:t>
            </a:r>
            <a:r>
              <a:rPr lang="en-US" sz="6400" u="sng" dirty="0">
                <a:solidFill>
                  <a:schemeClr val="tx1">
                    <a:lumMod val="85000"/>
                  </a:schemeClr>
                </a:solidFill>
                <a:latin typeface="-apple-system"/>
              </a:rPr>
              <a:t>:</a:t>
            </a:r>
          </a:p>
          <a:p>
            <a:pPr>
              <a:buFont typeface="+mj-lt"/>
              <a:buAutoNum type="arabicPeriod"/>
            </a:pPr>
            <a:r>
              <a:rPr lang="en-US" sz="6400" b="1" dirty="0">
                <a:solidFill>
                  <a:schemeClr val="tx1">
                    <a:lumMod val="85000"/>
                  </a:schemeClr>
                </a:solidFill>
                <a:latin typeface="-apple-system"/>
              </a:rPr>
              <a:t>Slow Access Time</a:t>
            </a:r>
            <a:r>
              <a:rPr lang="en-US" sz="6400" dirty="0">
                <a:solidFill>
                  <a:schemeClr val="tx1">
                    <a:lumMod val="85000"/>
                  </a:schemeClr>
                </a:solidFill>
                <a:latin typeface="-apple-system"/>
              </a:rPr>
              <a:t>: Accessing elements in a linked list can be slow, as you need to traverse the linked list to find the element you are looking for, which is an O(n) operation</a:t>
            </a:r>
          </a:p>
          <a:p>
            <a:pPr>
              <a:buFont typeface="+mj-lt"/>
              <a:buAutoNum type="arabicPeriod"/>
            </a:pPr>
            <a:r>
              <a:rPr lang="en-US" sz="6400" b="1" dirty="0">
                <a:solidFill>
                  <a:schemeClr val="tx1">
                    <a:lumMod val="85000"/>
                  </a:schemeClr>
                </a:solidFill>
                <a:latin typeface="-apple-system"/>
              </a:rPr>
              <a:t>No Random Access</a:t>
            </a:r>
            <a:r>
              <a:rPr lang="en-US" sz="6400" dirty="0">
                <a:solidFill>
                  <a:schemeClr val="tx1">
                    <a:lumMod val="85000"/>
                  </a:schemeClr>
                </a:solidFill>
                <a:latin typeface="-apple-system"/>
              </a:rPr>
              <a:t>: Random access is not allowed. We have to access elements sequentially starting from the first node</a:t>
            </a:r>
          </a:p>
          <a:p>
            <a:pPr>
              <a:buFont typeface="+mj-lt"/>
              <a:buAutoNum type="arabicPeriod"/>
            </a:pPr>
            <a:r>
              <a:rPr lang="en-US" sz="6400" b="1" dirty="0">
                <a:solidFill>
                  <a:schemeClr val="tx1">
                    <a:lumMod val="85000"/>
                  </a:schemeClr>
                </a:solidFill>
                <a:latin typeface="-apple-system"/>
              </a:rPr>
              <a:t>Extra memory space for a pointer</a:t>
            </a:r>
            <a:r>
              <a:rPr lang="en-US" sz="6400" dirty="0">
                <a:solidFill>
                  <a:schemeClr val="tx1">
                    <a:lumMod val="85000"/>
                  </a:schemeClr>
                </a:solidFill>
                <a:latin typeface="-apple-system"/>
              </a:rPr>
              <a:t>: Each element of a linked list requires storing an extra pointer to the next element, which increases the memory requirements</a:t>
            </a:r>
          </a:p>
          <a:p>
            <a:endParaRPr lang="en-IN" dirty="0"/>
          </a:p>
        </p:txBody>
      </p:sp>
    </p:spTree>
    <p:extLst>
      <p:ext uri="{BB962C8B-B14F-4D97-AF65-F5344CB8AC3E}">
        <p14:creationId xmlns:p14="http://schemas.microsoft.com/office/powerpoint/2010/main" val="1281396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1E187DB9-9A03-FE09-0258-949E045D67F0}"/>
              </a:ext>
            </a:extLst>
          </p:cNvPr>
          <p:cNvSpPr/>
          <p:nvPr/>
        </p:nvSpPr>
        <p:spPr>
          <a:xfrm>
            <a:off x="4675949" y="3289915"/>
            <a:ext cx="1799304" cy="1788736"/>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42DF1B6B-98AC-7473-557B-DC3CAD82C104}"/>
              </a:ext>
            </a:extLst>
          </p:cNvPr>
          <p:cNvSpPr>
            <a:spLocks noGrp="1"/>
          </p:cNvSpPr>
          <p:nvPr>
            <p:ph type="title"/>
          </p:nvPr>
        </p:nvSpPr>
        <p:spPr/>
        <p:txBody>
          <a:bodyPr/>
          <a:lstStyle/>
          <a:p>
            <a:r>
              <a:rPr lang="en-IN" dirty="0"/>
              <a:t>MOTIVE BEHIND THIS PROJECT</a:t>
            </a:r>
          </a:p>
        </p:txBody>
      </p:sp>
      <p:sp>
        <p:nvSpPr>
          <p:cNvPr id="4" name="Text Placeholder 3">
            <a:extLst>
              <a:ext uri="{FF2B5EF4-FFF2-40B4-BE49-F238E27FC236}">
                <a16:creationId xmlns:a16="http://schemas.microsoft.com/office/drawing/2014/main" id="{1B1CD709-A7EF-0EE8-6905-E25AF8952021}"/>
              </a:ext>
            </a:extLst>
          </p:cNvPr>
          <p:cNvSpPr>
            <a:spLocks noGrp="1"/>
          </p:cNvSpPr>
          <p:nvPr>
            <p:ph type="body" idx="1"/>
          </p:nvPr>
        </p:nvSpPr>
        <p:spPr>
          <a:xfrm>
            <a:off x="518475" y="2087562"/>
            <a:ext cx="10835326" cy="3891067"/>
          </a:xfrm>
        </p:spPr>
        <p:txBody>
          <a:bodyPr/>
          <a:lstStyle/>
          <a:p>
            <a:r>
              <a:rPr lang="en-US" sz="2400" b="0" i="0" dirty="0">
                <a:solidFill>
                  <a:schemeClr val="tx1">
                    <a:lumMod val="85000"/>
                  </a:schemeClr>
                </a:solidFill>
                <a:effectLst/>
                <a:latin typeface="system-ui"/>
              </a:rPr>
              <a:t>When it comes to the features of airline booking, the system requires information such as the passenger's name, passport number, and email address. A reservation is made once all of these steps have been completed. The system delivers a seat number as evidence of reservation. To check tickets, the user must first submit a seat number, after which the system will search the database for the appropriate tickets and provide the results. The technology makes canceling a flight reservation simple; the user only has to enter their seat number.</a:t>
            </a:r>
            <a:endParaRPr lang="en-IN" sz="2400" dirty="0">
              <a:solidFill>
                <a:schemeClr val="tx1">
                  <a:lumMod val="85000"/>
                </a:schemeClr>
              </a:solidFill>
            </a:endParaRPr>
          </a:p>
          <a:p>
            <a:endParaRPr lang="en-IN" dirty="0"/>
          </a:p>
        </p:txBody>
      </p:sp>
      <p:sp>
        <p:nvSpPr>
          <p:cNvPr id="6" name="Slide Number Placeholder 5">
            <a:extLst>
              <a:ext uri="{FF2B5EF4-FFF2-40B4-BE49-F238E27FC236}">
                <a16:creationId xmlns:a16="http://schemas.microsoft.com/office/drawing/2014/main" id="{77C2340F-A1EA-77FE-B571-53638749D5FA}"/>
              </a:ext>
            </a:extLst>
          </p:cNvPr>
          <p:cNvSpPr>
            <a:spLocks noGrp="1"/>
          </p:cNvSpPr>
          <p:nvPr>
            <p:ph type="sldNum" sz="quarter" idx="13"/>
          </p:nvPr>
        </p:nvSpPr>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2385811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4450E4AF-E85F-E89E-9DC3-7EC335017640}"/>
              </a:ext>
            </a:extLst>
          </p:cNvPr>
          <p:cNvSpPr/>
          <p:nvPr/>
        </p:nvSpPr>
        <p:spPr>
          <a:xfrm>
            <a:off x="4762518" y="3429000"/>
            <a:ext cx="1989056" cy="1745438"/>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5CBC6CDB-17BD-622E-8A09-544AA64C6C1C}"/>
              </a:ext>
            </a:extLst>
          </p:cNvPr>
          <p:cNvSpPr>
            <a:spLocks noGrp="1"/>
          </p:cNvSpPr>
          <p:nvPr>
            <p:ph type="title"/>
          </p:nvPr>
        </p:nvSpPr>
        <p:spPr>
          <a:xfrm>
            <a:off x="847384" y="555043"/>
            <a:ext cx="10506416" cy="1128519"/>
          </a:xfrm>
        </p:spPr>
        <p:txBody>
          <a:bodyPr/>
          <a:lstStyle/>
          <a:p>
            <a:pPr algn="ctr"/>
            <a:r>
              <a:rPr lang="en-IN" dirty="0"/>
              <a:t>ALGORITHM</a:t>
            </a:r>
          </a:p>
        </p:txBody>
      </p:sp>
      <p:sp>
        <p:nvSpPr>
          <p:cNvPr id="5" name="Footer Placeholder 4">
            <a:extLst>
              <a:ext uri="{FF2B5EF4-FFF2-40B4-BE49-F238E27FC236}">
                <a16:creationId xmlns:a16="http://schemas.microsoft.com/office/drawing/2014/main" id="{C5B0EA49-2E3E-43B0-02E0-E13AD7120C12}"/>
              </a:ext>
            </a:extLst>
          </p:cNvPr>
          <p:cNvSpPr>
            <a:spLocks noGrp="1"/>
          </p:cNvSpPr>
          <p:nvPr>
            <p:ph type="ftr" sz="quarter" idx="12"/>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875BDAE9-4036-CE41-8960-CDE14587B29A}"/>
              </a:ext>
            </a:extLst>
          </p:cNvPr>
          <p:cNvSpPr>
            <a:spLocks noGrp="1"/>
          </p:cNvSpPr>
          <p:nvPr>
            <p:ph type="sldNum" sz="quarter" idx="13"/>
          </p:nvPr>
        </p:nvSpPr>
        <p:spPr/>
        <p:txBody>
          <a:bodyPr/>
          <a:lstStyle/>
          <a:p>
            <a:fld id="{09A01C0A-2BB6-49E7-91A3-DCB9F9F59583}" type="slidenum">
              <a:rPr lang="en-US" smtClean="0"/>
              <a:pPr/>
              <a:t>7</a:t>
            </a:fld>
            <a:endParaRPr lang="en-US" dirty="0"/>
          </a:p>
        </p:txBody>
      </p:sp>
      <p:sp>
        <p:nvSpPr>
          <p:cNvPr id="8" name="Rectangle 1">
            <a:extLst>
              <a:ext uri="{FF2B5EF4-FFF2-40B4-BE49-F238E27FC236}">
                <a16:creationId xmlns:a16="http://schemas.microsoft.com/office/drawing/2014/main" id="{D04C21F6-5D0E-95ED-0DC0-62D7AB484A39}"/>
              </a:ext>
            </a:extLst>
          </p:cNvPr>
          <p:cNvSpPr txBox="1">
            <a:spLocks noChangeArrowheads="1"/>
          </p:cNvSpPr>
          <p:nvPr/>
        </p:nvSpPr>
        <p:spPr bwMode="auto">
          <a:xfrm>
            <a:off x="529087" y="1523701"/>
            <a:ext cx="11133826" cy="4339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0" indent="0" algn="l" defTabSz="914400" rtl="0" eaLnBrk="1" latinLnBrk="0" hangingPunct="1">
              <a:lnSpc>
                <a:spcPct val="150000"/>
              </a:lnSpc>
              <a:spcBef>
                <a:spcPts val="1000"/>
              </a:spcBef>
              <a:buFontTx/>
              <a:buNone/>
              <a:defRPr sz="18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000" b="0" i="0" kern="1200">
                <a:solidFill>
                  <a:schemeClr val="tx1">
                    <a:tint val="75000"/>
                  </a:schemeClr>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1800" b="0" i="0" kern="1200">
                <a:solidFill>
                  <a:schemeClr val="tx1">
                    <a:tint val="75000"/>
                  </a:schemeClr>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600" b="0" i="0" kern="1200">
                <a:solidFill>
                  <a:schemeClr val="tx1">
                    <a:tint val="75000"/>
                  </a:schemeClr>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600" b="0" i="0" kern="1200">
                <a:solidFill>
                  <a:schemeClr val="tx1">
                    <a:tint val="75000"/>
                  </a:schemeClr>
                </a:solidFill>
                <a:latin typeface="Avenir Next LT Pro" panose="020B0504020202020204" pitchFamily="34" charset="77"/>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eaLnBrk="0" fontAlgn="base" hangingPunct="0">
              <a:lnSpc>
                <a:spcPct val="100000"/>
              </a:lnSpc>
              <a:spcBef>
                <a:spcPct val="0"/>
              </a:spcBef>
              <a:spcAft>
                <a:spcPct val="0"/>
              </a:spcAft>
            </a:pPr>
            <a:endParaRPr lang="en-US" altLang="en-US"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a:pPr>
            <a:r>
              <a:rPr lang="en-US" altLang="en-US" b="1" u="sng" dirty="0">
                <a:solidFill>
                  <a:schemeClr val="tx1">
                    <a:lumMod val="85000"/>
                  </a:schemeClr>
                </a:solidFill>
                <a:latin typeface="Arial" panose="020B0604020202020204" pitchFamily="34" charset="0"/>
              </a:rPr>
              <a:t>Define the structure</a:t>
            </a:r>
            <a:r>
              <a:rPr lang="en-US" altLang="en-US" dirty="0">
                <a:solidFill>
                  <a:schemeClr val="tx1">
                    <a:lumMod val="85000"/>
                  </a:schemeClr>
                </a:solidFill>
                <a:latin typeface="Arial" panose="020B0604020202020204" pitchFamily="34" charset="0"/>
              </a:rPr>
              <a:t>: </a:t>
            </a:r>
          </a:p>
          <a:p>
            <a:pPr eaLnBrk="0" fontAlgn="base" hangingPunct="0">
              <a:lnSpc>
                <a:spcPct val="100000"/>
              </a:lnSpc>
              <a:spcBef>
                <a:spcPct val="0"/>
              </a:spcBef>
              <a:spcAft>
                <a:spcPct val="0"/>
              </a:spcAft>
              <a:buFontTx/>
              <a:buAutoNum type="arabicPeriod"/>
            </a:pPr>
            <a:endParaRPr lang="en-US" altLang="en-US"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pPr>
            <a:r>
              <a:rPr lang="en-US" altLang="en-US" dirty="0">
                <a:solidFill>
                  <a:schemeClr val="tx1">
                    <a:lumMod val="85000"/>
                  </a:schemeClr>
                </a:solidFill>
                <a:latin typeface="Arial" panose="020B0604020202020204" pitchFamily="34" charset="0"/>
              </a:rPr>
              <a:t>	Define a structure </a:t>
            </a:r>
            <a:r>
              <a:rPr lang="en-US" altLang="en-US" dirty="0" err="1">
                <a:solidFill>
                  <a:schemeClr val="tx1">
                    <a:lumMod val="85000"/>
                  </a:schemeClr>
                </a:solidFill>
                <a:latin typeface="Arial Unicode MS"/>
              </a:rPr>
              <a:t>mufti_airline</a:t>
            </a:r>
            <a:r>
              <a:rPr lang="en-US" altLang="en-US" dirty="0">
                <a:solidFill>
                  <a:schemeClr val="tx1">
                    <a:lumMod val="85000"/>
                  </a:schemeClr>
                </a:solidFill>
              </a:rPr>
              <a:t> with fields for passport, name, destination, seat number, email, and a pointer to the next node.</a:t>
            </a:r>
          </a:p>
          <a:p>
            <a:pPr eaLnBrk="0" fontAlgn="base" hangingPunct="0">
              <a:lnSpc>
                <a:spcPct val="100000"/>
              </a:lnSpc>
              <a:spcBef>
                <a:spcPct val="0"/>
              </a:spcBef>
              <a:spcAft>
                <a:spcPct val="0"/>
              </a:spcAft>
              <a:buFontTx/>
              <a:buAutoNum type="arabicPeriod"/>
            </a:pPr>
            <a:endParaRPr lang="en-US" altLang="en-US"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2"/>
            </a:pPr>
            <a:r>
              <a:rPr lang="en-US" altLang="en-US" b="1" u="sng" dirty="0">
                <a:solidFill>
                  <a:schemeClr val="tx1">
                    <a:lumMod val="85000"/>
                  </a:schemeClr>
                </a:solidFill>
                <a:latin typeface="Arial" panose="020B0604020202020204" pitchFamily="34" charset="0"/>
              </a:rPr>
              <a:t>Initialize</a:t>
            </a:r>
            <a:r>
              <a:rPr lang="en-US" altLang="en-US" dirty="0">
                <a:solidFill>
                  <a:schemeClr val="tx1">
                    <a:lumMod val="85000"/>
                  </a:schemeClr>
                </a:solidFill>
                <a:latin typeface="Arial" panose="020B0604020202020204" pitchFamily="34" charset="0"/>
              </a:rPr>
              <a:t>:</a:t>
            </a:r>
          </a:p>
          <a:p>
            <a:pPr eaLnBrk="0" fontAlgn="base" hangingPunct="0">
              <a:lnSpc>
                <a:spcPct val="100000"/>
              </a:lnSpc>
              <a:spcBef>
                <a:spcPct val="0"/>
              </a:spcBef>
              <a:spcAft>
                <a:spcPct val="0"/>
              </a:spcAft>
              <a:buFontTx/>
              <a:buAutoNum type="arabicPeriod" startAt="2"/>
            </a:pPr>
            <a:endParaRPr lang="en-US" altLang="en-US"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pPr>
            <a:r>
              <a:rPr lang="en-US" altLang="en-US" dirty="0">
                <a:solidFill>
                  <a:schemeClr val="tx1">
                    <a:lumMod val="85000"/>
                  </a:schemeClr>
                </a:solidFill>
                <a:latin typeface="Arial" panose="020B0604020202020204" pitchFamily="34" charset="0"/>
              </a:rPr>
              <a:t>	Initialize two pointers </a:t>
            </a:r>
            <a:r>
              <a:rPr lang="en-US" altLang="en-US" dirty="0">
                <a:solidFill>
                  <a:schemeClr val="tx1">
                    <a:lumMod val="85000"/>
                  </a:schemeClr>
                </a:solidFill>
                <a:latin typeface="Arial Unicode MS"/>
              </a:rPr>
              <a:t>begin</a:t>
            </a:r>
            <a:r>
              <a:rPr lang="en-US" altLang="en-US" dirty="0">
                <a:solidFill>
                  <a:schemeClr val="tx1">
                    <a:lumMod val="85000"/>
                  </a:schemeClr>
                </a:solidFill>
              </a:rPr>
              <a:t> and </a:t>
            </a:r>
            <a:r>
              <a:rPr lang="en-US" altLang="en-US" dirty="0">
                <a:solidFill>
                  <a:schemeClr val="tx1">
                    <a:lumMod val="85000"/>
                  </a:schemeClr>
                </a:solidFill>
                <a:latin typeface="Arial Unicode MS"/>
              </a:rPr>
              <a:t>stream</a:t>
            </a:r>
            <a:r>
              <a:rPr lang="en-US" altLang="en-US" dirty="0">
                <a:solidFill>
                  <a:schemeClr val="tx1">
                    <a:lumMod val="85000"/>
                  </a:schemeClr>
                </a:solidFill>
              </a:rPr>
              <a:t> to NULL. These will be used to keep track of the start of the list and the current node respectively.</a:t>
            </a:r>
          </a:p>
          <a:p>
            <a:pPr eaLnBrk="0" fontAlgn="base" hangingPunct="0">
              <a:lnSpc>
                <a:spcPct val="100000"/>
              </a:lnSpc>
              <a:spcBef>
                <a:spcPct val="0"/>
              </a:spcBef>
              <a:spcAft>
                <a:spcPct val="0"/>
              </a:spcAft>
              <a:buFontTx/>
              <a:buAutoNum type="arabicPeriod" startAt="2"/>
            </a:pPr>
            <a:endParaRPr lang="en-US" altLang="en-US"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buFontTx/>
              <a:buAutoNum type="arabicPeriod" startAt="3"/>
            </a:pPr>
            <a:r>
              <a:rPr lang="en-US" altLang="en-US" b="1" u="sng" dirty="0">
                <a:solidFill>
                  <a:schemeClr val="tx1">
                    <a:lumMod val="85000"/>
                  </a:schemeClr>
                </a:solidFill>
                <a:latin typeface="Arial" panose="020B0604020202020204" pitchFamily="34" charset="0"/>
              </a:rPr>
              <a:t>Start the main loop</a:t>
            </a:r>
            <a:r>
              <a:rPr lang="en-US" altLang="en-US" dirty="0">
                <a:solidFill>
                  <a:schemeClr val="tx1">
                    <a:lumMod val="85000"/>
                  </a:schemeClr>
                </a:solidFill>
                <a:latin typeface="Arial" panose="020B0604020202020204" pitchFamily="34" charset="0"/>
              </a:rPr>
              <a:t>: </a:t>
            </a:r>
          </a:p>
          <a:p>
            <a:pPr eaLnBrk="0" fontAlgn="base" hangingPunct="0">
              <a:lnSpc>
                <a:spcPct val="100000"/>
              </a:lnSpc>
              <a:spcBef>
                <a:spcPct val="0"/>
              </a:spcBef>
              <a:spcAft>
                <a:spcPct val="0"/>
              </a:spcAft>
              <a:buFontTx/>
              <a:buAutoNum type="arabicPeriod" startAt="3"/>
            </a:pPr>
            <a:endParaRPr lang="en-US" altLang="en-US" dirty="0">
              <a:solidFill>
                <a:schemeClr val="tx1">
                  <a:lumMod val="85000"/>
                </a:schemeClr>
              </a:solidFill>
              <a:latin typeface="Arial" panose="020B0604020202020204" pitchFamily="34" charset="0"/>
            </a:endParaRPr>
          </a:p>
          <a:p>
            <a:pPr eaLnBrk="0" fontAlgn="base" hangingPunct="0">
              <a:lnSpc>
                <a:spcPct val="100000"/>
              </a:lnSpc>
              <a:spcBef>
                <a:spcPct val="0"/>
              </a:spcBef>
              <a:spcAft>
                <a:spcPct val="0"/>
              </a:spcAft>
            </a:pPr>
            <a:r>
              <a:rPr lang="en-US" altLang="en-US" dirty="0">
                <a:solidFill>
                  <a:schemeClr val="tx1">
                    <a:lumMod val="85000"/>
                  </a:schemeClr>
                </a:solidFill>
                <a:latin typeface="Arial" panose="020B0604020202020204" pitchFamily="34" charset="0"/>
              </a:rPr>
              <a:t>	Start a loop that continues until the user chooses to exit. In each iteration, display a menu and ask the user to choose an option.</a:t>
            </a:r>
          </a:p>
        </p:txBody>
      </p:sp>
    </p:spTree>
    <p:extLst>
      <p:ext uri="{BB962C8B-B14F-4D97-AF65-F5344CB8AC3E}">
        <p14:creationId xmlns:p14="http://schemas.microsoft.com/office/powerpoint/2010/main" val="333412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wd">
                                    <p:tmAbs val="10"/>
                                  </p:iterate>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par>
                          <p:cTn id="7" fill="hold">
                            <p:stCondLst>
                              <p:cond delay="31"/>
                            </p:stCondLst>
                            <p:childTnLst>
                              <p:par>
                                <p:cTn id="8" presetID="1" presetClass="entr" presetSubtype="0" fill="hold" grpId="0" nodeType="afterEffect">
                                  <p:stCondLst>
                                    <p:cond delay="0"/>
                                  </p:stCondLst>
                                  <p:iterate type="wd">
                                    <p:tmAbs val="10"/>
                                  </p:iterate>
                                  <p:childTnLst>
                                    <p:set>
                                      <p:cBhvr>
                                        <p:cTn id="9" dur="1" fill="hold">
                                          <p:stCondLst>
                                            <p:cond delay="0"/>
                                          </p:stCondLst>
                                        </p:cTn>
                                        <p:tgtEl>
                                          <p:spTgt spid="8">
                                            <p:txEl>
                                              <p:pRg st="3" end="3"/>
                                            </p:txEl>
                                          </p:spTgt>
                                        </p:tgtEl>
                                        <p:attrNameLst>
                                          <p:attrName>style.visibility</p:attrName>
                                        </p:attrNameLst>
                                      </p:cBhvr>
                                      <p:to>
                                        <p:strVal val="visible"/>
                                      </p:to>
                                    </p:set>
                                  </p:childTnLst>
                                </p:cTn>
                              </p:par>
                            </p:childTnLst>
                          </p:cTn>
                        </p:par>
                        <p:par>
                          <p:cTn id="10" fill="hold">
                            <p:stCondLst>
                              <p:cond delay="302"/>
                            </p:stCondLst>
                            <p:childTnLst>
                              <p:par>
                                <p:cTn id="11" presetID="1" presetClass="entr" presetSubtype="0" fill="hold" grpId="0" nodeType="afterEffect">
                                  <p:stCondLst>
                                    <p:cond delay="0"/>
                                  </p:stCondLst>
                                  <p:iterate type="wd">
                                    <p:tmAbs val="10"/>
                                  </p:iterate>
                                  <p:childTnLst>
                                    <p:set>
                                      <p:cBhvr>
                                        <p:cTn id="12" dur="1" fill="hold">
                                          <p:stCondLst>
                                            <p:cond delay="0"/>
                                          </p:stCondLst>
                                        </p:cTn>
                                        <p:tgtEl>
                                          <p:spTgt spid="8">
                                            <p:txEl>
                                              <p:pRg st="5" end="5"/>
                                            </p:txEl>
                                          </p:spTgt>
                                        </p:tgtEl>
                                        <p:attrNameLst>
                                          <p:attrName>style.visibility</p:attrName>
                                        </p:attrNameLst>
                                      </p:cBhvr>
                                      <p:to>
                                        <p:strVal val="visible"/>
                                      </p:to>
                                    </p:set>
                                  </p:childTnLst>
                                </p:cTn>
                              </p:par>
                            </p:childTnLst>
                          </p:cTn>
                        </p:par>
                        <p:par>
                          <p:cTn id="13" fill="hold">
                            <p:stCondLst>
                              <p:cond delay="313"/>
                            </p:stCondLst>
                            <p:childTnLst>
                              <p:par>
                                <p:cTn id="14" presetID="1" presetClass="entr" presetSubtype="0" fill="hold" grpId="0" nodeType="afterEffect">
                                  <p:stCondLst>
                                    <p:cond delay="0"/>
                                  </p:stCondLst>
                                  <p:iterate type="wd">
                                    <p:tmAbs val="10"/>
                                  </p:iterate>
                                  <p:childTnLst>
                                    <p:set>
                                      <p:cBhvr>
                                        <p:cTn id="15" dur="1" fill="hold">
                                          <p:stCondLst>
                                            <p:cond delay="0"/>
                                          </p:stCondLst>
                                        </p:cTn>
                                        <p:tgtEl>
                                          <p:spTgt spid="8">
                                            <p:txEl>
                                              <p:pRg st="7" end="7"/>
                                            </p:txEl>
                                          </p:spTgt>
                                        </p:tgtEl>
                                        <p:attrNameLst>
                                          <p:attrName>style.visibility</p:attrName>
                                        </p:attrNameLst>
                                      </p:cBhvr>
                                      <p:to>
                                        <p:strVal val="visible"/>
                                      </p:to>
                                    </p:set>
                                  </p:childTnLst>
                                </p:cTn>
                              </p:par>
                            </p:childTnLst>
                          </p:cTn>
                        </p:par>
                        <p:par>
                          <p:cTn id="16" fill="hold">
                            <p:stCondLst>
                              <p:cond delay="584"/>
                            </p:stCondLst>
                            <p:childTnLst>
                              <p:par>
                                <p:cTn id="17" presetID="1" presetClass="entr" presetSubtype="0" fill="hold" grpId="0" nodeType="afterEffect">
                                  <p:stCondLst>
                                    <p:cond delay="0"/>
                                  </p:stCondLst>
                                  <p:iterate type="wd">
                                    <p:tmAbs val="10"/>
                                  </p:iterate>
                                  <p:childTnLst>
                                    <p:set>
                                      <p:cBhvr>
                                        <p:cTn id="18" dur="1" fill="hold">
                                          <p:stCondLst>
                                            <p:cond delay="0"/>
                                          </p:stCondLst>
                                        </p:cTn>
                                        <p:tgtEl>
                                          <p:spTgt spid="8">
                                            <p:txEl>
                                              <p:pRg st="9" end="9"/>
                                            </p:txEl>
                                          </p:spTgt>
                                        </p:tgtEl>
                                        <p:attrNameLst>
                                          <p:attrName>style.visibility</p:attrName>
                                        </p:attrNameLst>
                                      </p:cBhvr>
                                      <p:to>
                                        <p:strVal val="visible"/>
                                      </p:to>
                                    </p:set>
                                  </p:childTnLst>
                                </p:cTn>
                              </p:par>
                            </p:childTnLst>
                          </p:cTn>
                        </p:par>
                        <p:par>
                          <p:cTn id="19" fill="hold">
                            <p:stCondLst>
                              <p:cond delay="625"/>
                            </p:stCondLst>
                            <p:childTnLst>
                              <p:par>
                                <p:cTn id="20" presetID="1" presetClass="entr" presetSubtype="0" fill="hold" grpId="0" nodeType="afterEffect">
                                  <p:stCondLst>
                                    <p:cond delay="0"/>
                                  </p:stCondLst>
                                  <p:iterate type="wd">
                                    <p:tmAbs val="10"/>
                                  </p:iterate>
                                  <p:childTnLst>
                                    <p:set>
                                      <p:cBhvr>
                                        <p:cTn id="21" dur="1" fill="hold">
                                          <p:stCondLst>
                                            <p:cond delay="0"/>
                                          </p:stCondLst>
                                        </p:cTn>
                                        <p:tgtEl>
                                          <p:spTgt spid="8">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E59D027D-DA88-0C4D-C512-A7EAD94AD489}"/>
              </a:ext>
            </a:extLst>
          </p:cNvPr>
          <p:cNvSpPr>
            <a:spLocks noGrp="1"/>
          </p:cNvSpPr>
          <p:nvPr>
            <p:ph type="ftr" sz="quarter" idx="12"/>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23B9F41E-6AEB-7113-6070-21C83F747D03}"/>
              </a:ext>
            </a:extLst>
          </p:cNvPr>
          <p:cNvSpPr>
            <a:spLocks noGrp="1"/>
          </p:cNvSpPr>
          <p:nvPr>
            <p:ph type="sldNum" sz="quarter" idx="13"/>
          </p:nvPr>
        </p:nvSpPr>
        <p:spPr/>
        <p:txBody>
          <a:bodyPr/>
          <a:lstStyle/>
          <a:p>
            <a:fld id="{09A01C0A-2BB6-49E7-91A3-DCB9F9F59583}" type="slidenum">
              <a:rPr lang="en-US" smtClean="0"/>
              <a:pPr/>
              <a:t>8</a:t>
            </a:fld>
            <a:endParaRPr lang="en-US" dirty="0"/>
          </a:p>
        </p:txBody>
      </p:sp>
      <p:sp>
        <p:nvSpPr>
          <p:cNvPr id="7" name="Oval 6">
            <a:extLst>
              <a:ext uri="{FF2B5EF4-FFF2-40B4-BE49-F238E27FC236}">
                <a16:creationId xmlns:a16="http://schemas.microsoft.com/office/drawing/2014/main" id="{23B6BBA1-8F22-E7F3-FC9C-AD7E6213F25C}"/>
              </a:ext>
            </a:extLst>
          </p:cNvPr>
          <p:cNvSpPr/>
          <p:nvPr/>
        </p:nvSpPr>
        <p:spPr>
          <a:xfrm>
            <a:off x="4762518" y="3429000"/>
            <a:ext cx="1989056" cy="1745438"/>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1">
            <a:extLst>
              <a:ext uri="{FF2B5EF4-FFF2-40B4-BE49-F238E27FC236}">
                <a16:creationId xmlns:a16="http://schemas.microsoft.com/office/drawing/2014/main" id="{0C772367-0B3B-F789-B06E-064B63A43C5A}"/>
              </a:ext>
            </a:extLst>
          </p:cNvPr>
          <p:cNvSpPr txBox="1">
            <a:spLocks noChangeArrowheads="1"/>
          </p:cNvSpPr>
          <p:nvPr/>
        </p:nvSpPr>
        <p:spPr bwMode="auto">
          <a:xfrm>
            <a:off x="412942" y="665223"/>
            <a:ext cx="11133826"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sng" strike="noStrike" cap="none" normalizeH="0" baseline="0" dirty="0">
                <a:ln>
                  <a:noFill/>
                </a:ln>
                <a:solidFill>
                  <a:schemeClr val="tx1">
                    <a:lumMod val="85000"/>
                  </a:schemeClr>
                </a:solidFill>
                <a:effectLst/>
                <a:latin typeface="Arial" panose="020B0604020202020204" pitchFamily="34" charset="0"/>
              </a:rPr>
              <a:t>Switch case for user’s choice</a:t>
            </a:r>
            <a:r>
              <a:rPr kumimoji="0" lang="en-US" altLang="en-US" sz="1800" b="0" i="0" u="sng" strike="noStrike" cap="none" normalizeH="0" baseline="0" dirty="0">
                <a:ln>
                  <a:noFill/>
                </a:ln>
                <a:solidFill>
                  <a:schemeClr val="tx1">
                    <a:lumMod val="85000"/>
                  </a:schemeClr>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endParaRPr kumimoji="0" lang="en-US" altLang="en-US" sz="1800" b="0" i="0" u="sng" strike="noStrike" cap="none" normalizeH="0" baseline="0" dirty="0">
              <a:ln>
                <a:noFill/>
              </a:ln>
              <a:solidFill>
                <a:schemeClr val="tx1">
                  <a:lumMod val="8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lumMod val="85000"/>
                  </a:schemeClr>
                </a:solidFill>
                <a:effectLst/>
                <a:latin typeface="Arial" panose="020B0604020202020204" pitchFamily="34" charset="0"/>
              </a:rPr>
              <a:t>If the user chooses to reserve a seat:</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If it’s the first reservation, allocate memory for a new node, get the details from the user, set </a:t>
            </a:r>
            <a:r>
              <a:rPr kumimoji="0" lang="en-US" altLang="en-US" sz="1800" b="0" i="0" u="none" strike="noStrike" cap="none" normalizeH="0" baseline="0" dirty="0">
                <a:ln>
                  <a:noFill/>
                </a:ln>
                <a:solidFill>
                  <a:schemeClr val="tx1">
                    <a:lumMod val="85000"/>
                  </a:schemeClr>
                </a:solidFill>
                <a:effectLst/>
                <a:latin typeface="Arial Unicode MS"/>
              </a:rPr>
              <a:t>following</a:t>
            </a:r>
            <a:r>
              <a:rPr kumimoji="0" lang="en-US" altLang="en-US" sz="1800" b="0" i="0" u="none" strike="noStrike" cap="none" normalizeH="0" baseline="0" dirty="0">
                <a:ln>
                  <a:noFill/>
                </a:ln>
                <a:solidFill>
                  <a:schemeClr val="tx1">
                    <a:lumMod val="85000"/>
                  </a:schemeClr>
                </a:solidFill>
                <a:effectLst/>
              </a:rPr>
              <a:t> to NULL, and print a success message.</a:t>
            </a:r>
            <a:endParaRPr kumimoji="0" lang="en-US" altLang="en-US" sz="1800" b="0" i="0" u="none" strike="noStrike" cap="none" normalizeH="0" baseline="0" dirty="0">
              <a:ln>
                <a:noFill/>
              </a:ln>
              <a:solidFill>
                <a:schemeClr val="tx1">
                  <a:lumMod val="85000"/>
                </a:schemeClr>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If it’s not the first reservation but there are less than 15 reservations, allocate memory for a new node at the end of the list, get details from the user, set </a:t>
            </a:r>
            <a:r>
              <a:rPr kumimoji="0" lang="en-US" altLang="en-US" sz="1800" b="0" i="0" u="none" strike="noStrike" cap="none" normalizeH="0" baseline="0" dirty="0">
                <a:ln>
                  <a:noFill/>
                </a:ln>
                <a:solidFill>
                  <a:schemeClr val="tx1">
                    <a:lumMod val="85000"/>
                  </a:schemeClr>
                </a:solidFill>
                <a:effectLst/>
                <a:latin typeface="Arial Unicode MS"/>
              </a:rPr>
              <a:t>following</a:t>
            </a:r>
            <a:r>
              <a:rPr kumimoji="0" lang="en-US" altLang="en-US" sz="1800" b="0" i="0" u="none" strike="noStrike" cap="none" normalizeH="0" baseline="0" dirty="0">
                <a:ln>
                  <a:noFill/>
                </a:ln>
                <a:solidFill>
                  <a:schemeClr val="tx1">
                    <a:lumMod val="85000"/>
                  </a:schemeClr>
                </a:solidFill>
                <a:effectLst/>
              </a:rPr>
              <a:t> to NULL, and print a success message.</a:t>
            </a:r>
            <a:endParaRPr kumimoji="0" lang="en-US" altLang="en-US" sz="1800" b="0" i="0" u="none" strike="noStrike" cap="none" normalizeH="0" baseline="0" dirty="0">
              <a:ln>
                <a:noFill/>
              </a:ln>
              <a:solidFill>
                <a:schemeClr val="tx1">
                  <a:lumMod val="85000"/>
                </a:schemeClr>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If there are already 15 reservations, print a message that all seats are full.</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lumMod val="85000"/>
                  </a:schemeClr>
                </a:solidFill>
                <a:effectLst/>
                <a:latin typeface="Arial" panose="020B0604020202020204" pitchFamily="34" charset="0"/>
              </a:rPr>
              <a:t>If the user chooses to cancel a reservation:</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Ask for the passport number of the reservation to be cancelled.</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If it’s the first reservation in the list, remove it and adjust </a:t>
            </a:r>
            <a:r>
              <a:rPr kumimoji="0" lang="en-US" altLang="en-US" sz="1800" b="0" i="0" u="none" strike="noStrike" cap="none" normalizeH="0" baseline="0" dirty="0">
                <a:ln>
                  <a:noFill/>
                </a:ln>
                <a:solidFill>
                  <a:schemeClr val="tx1">
                    <a:lumMod val="85000"/>
                  </a:schemeClr>
                </a:solidFill>
                <a:effectLst/>
                <a:latin typeface="Arial Unicode MS"/>
              </a:rPr>
              <a:t>begin</a:t>
            </a:r>
            <a:r>
              <a:rPr kumimoji="0" lang="en-US" altLang="en-US" sz="1800" b="0" i="0" u="none" strike="noStrike" cap="none" normalizeH="0" baseline="0" dirty="0">
                <a:ln>
                  <a:noFill/>
                </a:ln>
                <a:solidFill>
                  <a:schemeClr val="tx1">
                    <a:lumMod val="85000"/>
                  </a:schemeClr>
                </a:solidFill>
                <a:effectLst/>
              </a:rPr>
              <a:t> to point to the next node.</a:t>
            </a:r>
            <a:endParaRPr kumimoji="0" lang="en-US" altLang="en-US" sz="1800" b="0" i="0" u="none" strike="noStrike" cap="none" normalizeH="0" baseline="0" dirty="0">
              <a:ln>
                <a:noFill/>
              </a:ln>
              <a:solidFill>
                <a:schemeClr val="tx1">
                  <a:lumMod val="85000"/>
                </a:schemeClr>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If it’s not the first reservation, find it in the list and remove it by adjusting </a:t>
            </a:r>
            <a:r>
              <a:rPr kumimoji="0" lang="en-US" altLang="en-US" sz="1800" b="0" i="0" u="none" strike="noStrike" cap="none" normalizeH="0" baseline="0" dirty="0">
                <a:ln>
                  <a:noFill/>
                </a:ln>
                <a:solidFill>
                  <a:schemeClr val="tx1">
                    <a:lumMod val="85000"/>
                  </a:schemeClr>
                </a:solidFill>
                <a:effectLst/>
                <a:latin typeface="Arial Unicode MS"/>
              </a:rPr>
              <a:t>following</a:t>
            </a:r>
            <a:r>
              <a:rPr kumimoji="0" lang="en-US" altLang="en-US" sz="1800" b="0" i="0" u="none" strike="noStrike" cap="none" normalizeH="0" baseline="0" dirty="0">
                <a:ln>
                  <a:noFill/>
                </a:ln>
                <a:solidFill>
                  <a:schemeClr val="tx1">
                    <a:lumMod val="85000"/>
                  </a:schemeClr>
                </a:solidFill>
                <a:effectLst/>
              </a:rPr>
              <a:t> of the previous node to point to the next node.</a:t>
            </a:r>
            <a:endParaRPr kumimoji="0" lang="en-US" altLang="en-US" sz="1800" b="0" i="0" u="none" strike="noStrike" cap="none" normalizeH="0" baseline="0" dirty="0">
              <a:ln>
                <a:noFill/>
              </a:ln>
              <a:solidFill>
                <a:schemeClr val="tx1">
                  <a:lumMod val="8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lumMod val="85000"/>
                  </a:schemeClr>
                </a:solidFill>
                <a:effectLst/>
                <a:latin typeface="Arial" panose="020B0604020202020204" pitchFamily="34" charset="0"/>
              </a:rPr>
              <a:t>If the user chooses to display records: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Start from </a:t>
            </a:r>
            <a:r>
              <a:rPr kumimoji="0" lang="en-US" altLang="en-US" sz="1800" b="0" i="0" u="none" strike="noStrike" cap="none" normalizeH="0" baseline="0" dirty="0">
                <a:ln>
                  <a:noFill/>
                </a:ln>
                <a:solidFill>
                  <a:schemeClr val="tx1">
                    <a:lumMod val="85000"/>
                  </a:schemeClr>
                </a:solidFill>
                <a:effectLst/>
                <a:latin typeface="Arial Unicode MS"/>
              </a:rPr>
              <a:t>begin</a:t>
            </a:r>
            <a:r>
              <a:rPr kumimoji="0" lang="en-US" altLang="en-US" sz="1800" b="0" i="0" u="none" strike="noStrike" cap="none" normalizeH="0" baseline="0" dirty="0">
                <a:ln>
                  <a:noFill/>
                </a:ln>
                <a:solidFill>
                  <a:schemeClr val="tx1">
                    <a:lumMod val="85000"/>
                  </a:schemeClr>
                </a:solidFill>
                <a:effectLst/>
              </a:rPr>
              <a:t> and print details of each reservation until you reach the end of the list.</a:t>
            </a:r>
            <a:endParaRPr kumimoji="0" lang="en-US" altLang="en-US" sz="1800" b="0" i="0" u="none" strike="noStrike" cap="none" normalizeH="0" baseline="0" dirty="0">
              <a:ln>
                <a:noFill/>
              </a:ln>
              <a:solidFill>
                <a:schemeClr val="tx1">
                  <a:lumMod val="8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lumMod val="85000"/>
                  </a:schemeClr>
                </a:solidFill>
                <a:effectLst/>
                <a:latin typeface="Arial" panose="020B0604020202020204" pitchFamily="34" charset="0"/>
              </a:rPr>
              <a:t>If the user chooses to exit:</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Open a file named “mufti records”.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Write details of each reservation into this file.</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lumMod val="85000"/>
                  </a:schemeClr>
                </a:solidFill>
                <a:effectLst/>
                <a:latin typeface="Arial" panose="020B0604020202020204" pitchFamily="34" charset="0"/>
              </a:rPr>
              <a:t>Close this file.</a:t>
            </a:r>
          </a:p>
          <a:p>
            <a:pPr marL="0" indent="0" defTabSz="914400" eaLnBrk="0" fontAlgn="base" hangingPunct="0">
              <a:spcBef>
                <a:spcPct val="0"/>
              </a:spcBef>
              <a:spcAft>
                <a:spcPct val="0"/>
              </a:spcAft>
              <a:buClrTx/>
              <a:buSzTx/>
              <a:buFontTx/>
              <a:buNone/>
            </a:pPr>
            <a:endParaRPr lang="en-US" altLang="en-US" sz="1800" dirty="0">
              <a:ln>
                <a:noFill/>
              </a:ln>
              <a:solidFill>
                <a:schemeClr val="tx1">
                  <a:lumMod val="85000"/>
                </a:schemeClr>
              </a:solidFill>
              <a:effectLst/>
              <a:latin typeface="Arial" panose="020B0604020202020204" pitchFamily="34" charset="0"/>
            </a:endParaRPr>
          </a:p>
        </p:txBody>
      </p:sp>
    </p:spTree>
    <p:extLst>
      <p:ext uri="{BB962C8B-B14F-4D97-AF65-F5344CB8AC3E}">
        <p14:creationId xmlns:p14="http://schemas.microsoft.com/office/powerpoint/2010/main" val="22331727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BB984-3250-5232-599E-D276EBA8C4A0}"/>
              </a:ext>
            </a:extLst>
          </p:cNvPr>
          <p:cNvSpPr>
            <a:spLocks noGrp="1"/>
          </p:cNvSpPr>
          <p:nvPr>
            <p:ph type="title"/>
          </p:nvPr>
        </p:nvSpPr>
        <p:spPr>
          <a:xfrm>
            <a:off x="869022" y="361068"/>
            <a:ext cx="10122632" cy="652054"/>
          </a:xfrm>
        </p:spPr>
        <p:txBody>
          <a:bodyPr/>
          <a:lstStyle/>
          <a:p>
            <a:r>
              <a:rPr lang="en-IN" dirty="0"/>
              <a:t>SOURCE CODE</a:t>
            </a:r>
          </a:p>
        </p:txBody>
      </p:sp>
      <p:sp>
        <p:nvSpPr>
          <p:cNvPr id="4" name="Footer Placeholder 3">
            <a:extLst>
              <a:ext uri="{FF2B5EF4-FFF2-40B4-BE49-F238E27FC236}">
                <a16:creationId xmlns:a16="http://schemas.microsoft.com/office/drawing/2014/main" id="{134EB9D6-1374-1613-A280-CABFD791247D}"/>
              </a:ext>
            </a:extLst>
          </p:cNvPr>
          <p:cNvSpPr>
            <a:spLocks noGrp="1"/>
          </p:cNvSpPr>
          <p:nvPr>
            <p:ph type="ftr" sz="quarter" idx="10"/>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C8D8FF56-C37C-2E38-E128-FCB4A65296AB}"/>
              </a:ext>
            </a:extLst>
          </p:cNvPr>
          <p:cNvSpPr>
            <a:spLocks noGrp="1"/>
          </p:cNvSpPr>
          <p:nvPr>
            <p:ph type="sldNum" sz="quarter" idx="11"/>
          </p:nvPr>
        </p:nvSpPr>
        <p:spPr/>
        <p:txBody>
          <a:bodyPr/>
          <a:lstStyle/>
          <a:p>
            <a:fld id="{09A01C0A-2BB6-49E7-91A3-DCB9F9F59583}" type="slidenum">
              <a:rPr lang="en-US" smtClean="0"/>
              <a:pPr/>
              <a:t>9</a:t>
            </a:fld>
            <a:endParaRPr lang="en-US" dirty="0"/>
          </a:p>
        </p:txBody>
      </p:sp>
      <p:pic>
        <p:nvPicPr>
          <p:cNvPr id="21" name="Picture 20">
            <a:extLst>
              <a:ext uri="{FF2B5EF4-FFF2-40B4-BE49-F238E27FC236}">
                <a16:creationId xmlns:a16="http://schemas.microsoft.com/office/drawing/2014/main" id="{2EDEBCEB-27B6-5336-2C94-9C635E01FCC2}"/>
              </a:ext>
            </a:extLst>
          </p:cNvPr>
          <p:cNvPicPr>
            <a:picLocks noChangeAspect="1"/>
          </p:cNvPicPr>
          <p:nvPr/>
        </p:nvPicPr>
        <p:blipFill>
          <a:blip r:embed="rId2"/>
          <a:stretch>
            <a:fillRect/>
          </a:stretch>
        </p:blipFill>
        <p:spPr>
          <a:xfrm>
            <a:off x="0" y="1013123"/>
            <a:ext cx="12192000" cy="5844878"/>
          </a:xfrm>
          <a:prstGeom prst="rect">
            <a:avLst/>
          </a:prstGeom>
        </p:spPr>
      </p:pic>
    </p:spTree>
    <p:extLst>
      <p:ext uri="{BB962C8B-B14F-4D97-AF65-F5344CB8AC3E}">
        <p14:creationId xmlns:p14="http://schemas.microsoft.com/office/powerpoint/2010/main" val="946771550"/>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246</TotalTime>
  <Words>2901</Words>
  <Application>Microsoft Office PowerPoint</Application>
  <PresentationFormat>Widescreen</PresentationFormat>
  <Paragraphs>227</Paragraphs>
  <Slides>24</Slides>
  <Notes>2</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AIRLINE BOOKING SYSTEM</vt:lpstr>
      <vt:lpstr>TECHNOLOGY BEHIND THIS PROJECT</vt:lpstr>
      <vt:lpstr>DATA STRUCTURE AND ALGORITHM</vt:lpstr>
      <vt:lpstr>LINKED LIST</vt:lpstr>
      <vt:lpstr>PowerPoint Presentation</vt:lpstr>
      <vt:lpstr>MOTIVE BEHIND THIS PROJECT</vt:lpstr>
      <vt:lpstr>ALGORITHM</vt:lpstr>
      <vt:lpstr>PowerPoint Presentation</vt:lpstr>
      <vt:lpstr>SOURCE CODE</vt:lpstr>
      <vt:lpstr>PowerPoint Presentation</vt:lpstr>
      <vt:lpstr>PowerPoint Presentation</vt:lpstr>
      <vt:lpstr>PowerPoint Presentation</vt:lpstr>
      <vt:lpstr>PowerPoint Presentation</vt:lpstr>
      <vt:lpstr>CODE BREAKDOWN</vt:lpstr>
      <vt:lpstr>PowerPoint Presentation</vt:lpstr>
      <vt:lpstr>MAIN FUNCTION</vt:lpstr>
      <vt:lpstr>RESERVE FUNCTION</vt:lpstr>
      <vt:lpstr>CANCEL FUNCTION</vt:lpstr>
      <vt:lpstr>DISPLAY FUNCTION</vt:lpstr>
      <vt:lpstr>SAVEFILE FUNCTION</vt:lpstr>
      <vt:lpstr>DETAILS FUNCTION</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Yeshwanth Raghavendar R</dc:creator>
  <cp:lastModifiedBy>YESHWANTH RAGHAVENDAR RAVI SHANKAR R (RA2211042010017)</cp:lastModifiedBy>
  <cp:revision>5</cp:revision>
  <dcterms:created xsi:type="dcterms:W3CDTF">2023-11-04T13:36:09Z</dcterms:created>
  <dcterms:modified xsi:type="dcterms:W3CDTF">2023-11-08T11:06:10Z</dcterms:modified>
</cp:coreProperties>
</file>